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iree Schalkwyk" userId="eca2446e-b142-476a-b1e2-f4d058361701" providerId="ADAL" clId="{B6DBCACC-73A4-4355-BD17-A0824D159FEB}"/>
    <pc:docChg chg="modSld">
      <pc:chgData name="Desiree Schalkwyk" userId="eca2446e-b142-476a-b1e2-f4d058361701" providerId="ADAL" clId="{B6DBCACC-73A4-4355-BD17-A0824D159FEB}" dt="2020-05-11T15:48:44.983" v="18" actId="115"/>
      <pc:docMkLst>
        <pc:docMk/>
      </pc:docMkLst>
      <pc:sldChg chg="modSp mod">
        <pc:chgData name="Desiree Schalkwyk" userId="eca2446e-b142-476a-b1e2-f4d058361701" providerId="ADAL" clId="{B6DBCACC-73A4-4355-BD17-A0824D159FEB}" dt="2020-05-11T15:46:47.705" v="5" actId="115"/>
        <pc:sldMkLst>
          <pc:docMk/>
          <pc:sldMk cId="1308484839" sldId="257"/>
        </pc:sldMkLst>
        <pc:spChg chg="mod">
          <ac:chgData name="Desiree Schalkwyk" userId="eca2446e-b142-476a-b1e2-f4d058361701" providerId="ADAL" clId="{B6DBCACC-73A4-4355-BD17-A0824D159FEB}" dt="2020-05-11T15:46:47.705" v="5" actId="115"/>
          <ac:spMkLst>
            <pc:docMk/>
            <pc:sldMk cId="1308484839" sldId="257"/>
            <ac:spMk id="2" creationId="{FDB999A8-12B1-4C1A-ADF9-54D8F38180D7}"/>
          </ac:spMkLst>
        </pc:spChg>
      </pc:sldChg>
      <pc:sldChg chg="modSp mod">
        <pc:chgData name="Desiree Schalkwyk" userId="eca2446e-b142-476a-b1e2-f4d058361701" providerId="ADAL" clId="{B6DBCACC-73A4-4355-BD17-A0824D159FEB}" dt="2020-05-11T15:46:54.830" v="6" actId="115"/>
        <pc:sldMkLst>
          <pc:docMk/>
          <pc:sldMk cId="1665320796" sldId="258"/>
        </pc:sldMkLst>
        <pc:spChg chg="mod">
          <ac:chgData name="Desiree Schalkwyk" userId="eca2446e-b142-476a-b1e2-f4d058361701" providerId="ADAL" clId="{B6DBCACC-73A4-4355-BD17-A0824D159FEB}" dt="2020-05-11T15:46:54.830" v="6" actId="115"/>
          <ac:spMkLst>
            <pc:docMk/>
            <pc:sldMk cId="1665320796" sldId="258"/>
            <ac:spMk id="2" creationId="{2D14F30A-7CD9-4616-8888-273581E0841D}"/>
          </ac:spMkLst>
        </pc:spChg>
      </pc:sldChg>
      <pc:sldChg chg="modSp mod">
        <pc:chgData name="Desiree Schalkwyk" userId="eca2446e-b142-476a-b1e2-f4d058361701" providerId="ADAL" clId="{B6DBCACC-73A4-4355-BD17-A0824D159FEB}" dt="2020-05-11T15:47:33.924" v="12" actId="20577"/>
        <pc:sldMkLst>
          <pc:docMk/>
          <pc:sldMk cId="4132950318" sldId="259"/>
        </pc:sldMkLst>
        <pc:spChg chg="mod">
          <ac:chgData name="Desiree Schalkwyk" userId="eca2446e-b142-476a-b1e2-f4d058361701" providerId="ADAL" clId="{B6DBCACC-73A4-4355-BD17-A0824D159FEB}" dt="2020-05-11T15:47:11.832" v="7" actId="115"/>
          <ac:spMkLst>
            <pc:docMk/>
            <pc:sldMk cId="4132950318" sldId="259"/>
            <ac:spMk id="2" creationId="{1124F882-BACA-429E-9E61-E506B877D254}"/>
          </ac:spMkLst>
        </pc:spChg>
        <pc:spChg chg="mod">
          <ac:chgData name="Desiree Schalkwyk" userId="eca2446e-b142-476a-b1e2-f4d058361701" providerId="ADAL" clId="{B6DBCACC-73A4-4355-BD17-A0824D159FEB}" dt="2020-05-11T15:47:33.924" v="12" actId="20577"/>
          <ac:spMkLst>
            <pc:docMk/>
            <pc:sldMk cId="4132950318" sldId="259"/>
            <ac:spMk id="3" creationId="{0F9D4D48-6375-4B92-8C8E-AEB49F36A1EB}"/>
          </ac:spMkLst>
        </pc:spChg>
      </pc:sldChg>
      <pc:sldChg chg="modSp mod">
        <pc:chgData name="Desiree Schalkwyk" userId="eca2446e-b142-476a-b1e2-f4d058361701" providerId="ADAL" clId="{B6DBCACC-73A4-4355-BD17-A0824D159FEB}" dt="2020-05-11T15:47:47.560" v="13" actId="115"/>
        <pc:sldMkLst>
          <pc:docMk/>
          <pc:sldMk cId="4064641024" sldId="260"/>
        </pc:sldMkLst>
        <pc:spChg chg="mod">
          <ac:chgData name="Desiree Schalkwyk" userId="eca2446e-b142-476a-b1e2-f4d058361701" providerId="ADAL" clId="{B6DBCACC-73A4-4355-BD17-A0824D159FEB}" dt="2020-05-11T15:47:47.560" v="13" actId="115"/>
          <ac:spMkLst>
            <pc:docMk/>
            <pc:sldMk cId="4064641024" sldId="260"/>
            <ac:spMk id="2" creationId="{DA7BE3F5-F6D5-47D0-854D-DBC1B9E24F25}"/>
          </ac:spMkLst>
        </pc:spChg>
      </pc:sldChg>
      <pc:sldChg chg="modSp mod">
        <pc:chgData name="Desiree Schalkwyk" userId="eca2446e-b142-476a-b1e2-f4d058361701" providerId="ADAL" clId="{B6DBCACC-73A4-4355-BD17-A0824D159FEB}" dt="2020-05-11T15:48:07.410" v="14" actId="115"/>
        <pc:sldMkLst>
          <pc:docMk/>
          <pc:sldMk cId="2682708750" sldId="261"/>
        </pc:sldMkLst>
        <pc:spChg chg="mod">
          <ac:chgData name="Desiree Schalkwyk" userId="eca2446e-b142-476a-b1e2-f4d058361701" providerId="ADAL" clId="{B6DBCACC-73A4-4355-BD17-A0824D159FEB}" dt="2020-05-11T15:48:07.410" v="14" actId="115"/>
          <ac:spMkLst>
            <pc:docMk/>
            <pc:sldMk cId="2682708750" sldId="261"/>
            <ac:spMk id="2" creationId="{28BE3DAD-AD36-4C82-A812-B54E8C73C0A3}"/>
          </ac:spMkLst>
        </pc:spChg>
      </pc:sldChg>
      <pc:sldChg chg="modSp mod">
        <pc:chgData name="Desiree Schalkwyk" userId="eca2446e-b142-476a-b1e2-f4d058361701" providerId="ADAL" clId="{B6DBCACC-73A4-4355-BD17-A0824D159FEB}" dt="2020-05-11T15:48:29.480" v="16" actId="115"/>
        <pc:sldMkLst>
          <pc:docMk/>
          <pc:sldMk cId="413969044" sldId="262"/>
        </pc:sldMkLst>
        <pc:spChg chg="mod">
          <ac:chgData name="Desiree Schalkwyk" userId="eca2446e-b142-476a-b1e2-f4d058361701" providerId="ADAL" clId="{B6DBCACC-73A4-4355-BD17-A0824D159FEB}" dt="2020-05-11T15:48:24.353" v="15" actId="115"/>
          <ac:spMkLst>
            <pc:docMk/>
            <pc:sldMk cId="413969044" sldId="262"/>
            <ac:spMk id="2" creationId="{57539D6D-7955-4A54-B512-97EC7B9E9A0B}"/>
          </ac:spMkLst>
        </pc:spChg>
        <pc:spChg chg="mod">
          <ac:chgData name="Desiree Schalkwyk" userId="eca2446e-b142-476a-b1e2-f4d058361701" providerId="ADAL" clId="{B6DBCACC-73A4-4355-BD17-A0824D159FEB}" dt="2020-05-11T15:48:29.480" v="16" actId="115"/>
          <ac:spMkLst>
            <pc:docMk/>
            <pc:sldMk cId="413969044" sldId="262"/>
            <ac:spMk id="3" creationId="{96FBA4AA-E1F3-4781-AD07-644250DF8791}"/>
          </ac:spMkLst>
        </pc:spChg>
      </pc:sldChg>
      <pc:sldChg chg="modSp mod">
        <pc:chgData name="Desiree Schalkwyk" userId="eca2446e-b142-476a-b1e2-f4d058361701" providerId="ADAL" clId="{B6DBCACC-73A4-4355-BD17-A0824D159FEB}" dt="2020-05-11T15:48:37.336" v="17" actId="115"/>
        <pc:sldMkLst>
          <pc:docMk/>
          <pc:sldMk cId="4223186208" sldId="263"/>
        </pc:sldMkLst>
        <pc:spChg chg="mod">
          <ac:chgData name="Desiree Schalkwyk" userId="eca2446e-b142-476a-b1e2-f4d058361701" providerId="ADAL" clId="{B6DBCACC-73A4-4355-BD17-A0824D159FEB}" dt="2020-05-11T15:48:37.336" v="17" actId="115"/>
          <ac:spMkLst>
            <pc:docMk/>
            <pc:sldMk cId="4223186208" sldId="263"/>
            <ac:spMk id="3" creationId="{96FBA4AA-E1F3-4781-AD07-644250DF8791}"/>
          </ac:spMkLst>
        </pc:spChg>
      </pc:sldChg>
      <pc:sldChg chg="modSp mod">
        <pc:chgData name="Desiree Schalkwyk" userId="eca2446e-b142-476a-b1e2-f4d058361701" providerId="ADAL" clId="{B6DBCACC-73A4-4355-BD17-A0824D159FEB}" dt="2020-05-11T15:48:44.983" v="18" actId="115"/>
        <pc:sldMkLst>
          <pc:docMk/>
          <pc:sldMk cId="2015580455" sldId="264"/>
        </pc:sldMkLst>
        <pc:spChg chg="mod">
          <ac:chgData name="Desiree Schalkwyk" userId="eca2446e-b142-476a-b1e2-f4d058361701" providerId="ADAL" clId="{B6DBCACC-73A4-4355-BD17-A0824D159FEB}" dt="2020-05-11T15:48:44.983" v="18" actId="115"/>
          <ac:spMkLst>
            <pc:docMk/>
            <pc:sldMk cId="2015580455" sldId="264"/>
            <ac:spMk id="3" creationId="{96FBA4AA-E1F3-4781-AD07-644250DF87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9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7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8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93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5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3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4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9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B999A8-12B1-4C1A-ADF9-54D8F3818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en-GB" sz="4600" i="1" u="sng" dirty="0"/>
              <a:t>CQ: Which sector is the most important in the T&amp;T sector?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880A0-9475-4A2A-A0D3-42F1544E0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19" r="1" b="2420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8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F30A-7CD9-4616-8888-273581E0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The voluntary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A64C1-1747-4B4F-B609-39D445B7D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of all, we need to know what this means. Define the voluntary sector. </a:t>
            </a:r>
          </a:p>
        </p:txBody>
      </p:sp>
      <p:pic>
        <p:nvPicPr>
          <p:cNvPr id="1026" name="Picture 2" descr="Covid-19: Community &amp; Voluntary Sector - Silloth-on-Solway">
            <a:extLst>
              <a:ext uri="{FF2B5EF4-FFF2-40B4-BE49-F238E27FC236}">
                <a16:creationId xmlns:a16="http://schemas.microsoft.com/office/drawing/2014/main" id="{B59DB639-B5DD-4BA6-B2DD-53F96CAE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17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course launched today – Introducing the Voluntary Sector ...">
            <a:extLst>
              <a:ext uri="{FF2B5EF4-FFF2-40B4-BE49-F238E27FC236}">
                <a16:creationId xmlns:a16="http://schemas.microsoft.com/office/drawing/2014/main" id="{8CF2C59D-2A9C-4AC2-AEE6-7DF0EAE4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33" y="3768818"/>
            <a:ext cx="4559463" cy="24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2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F882-BACA-429E-9E61-E506B877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D4D48-6375-4B92-8C8E-AEB49F36A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85" y="1821581"/>
            <a:ext cx="7209322" cy="461086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/>
              <a:t>Choose one of these voluntary tourism organisation and research them online:</a:t>
            </a:r>
          </a:p>
          <a:p>
            <a:r>
              <a:rPr lang="en-GB" dirty="0"/>
              <a:t>Friends of conservation</a:t>
            </a:r>
          </a:p>
          <a:p>
            <a:r>
              <a:rPr lang="en-GB" dirty="0"/>
              <a:t>Tourism concern</a:t>
            </a:r>
          </a:p>
          <a:p>
            <a:r>
              <a:rPr lang="en-GB" dirty="0"/>
              <a:t>The Travel Foundation</a:t>
            </a:r>
          </a:p>
          <a:p>
            <a:r>
              <a:rPr lang="en-GB" dirty="0"/>
              <a:t>Trees for cities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/>
              <a:t>Look for the aims of the organisation, the mission statement and the source of its funding. </a:t>
            </a:r>
          </a:p>
        </p:txBody>
      </p:sp>
      <p:pic>
        <p:nvPicPr>
          <p:cNvPr id="2050" name="Picture 2" descr="Home Page - Travel Foundation">
            <a:extLst>
              <a:ext uri="{FF2B5EF4-FFF2-40B4-BE49-F238E27FC236}">
                <a16:creationId xmlns:a16="http://schemas.microsoft.com/office/drawing/2014/main" id="{2F365945-0B27-47BC-8DEA-DE96DBD0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10" y="3565035"/>
            <a:ext cx="2724972" cy="13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ees for Cities - Wikipedia">
            <a:extLst>
              <a:ext uri="{FF2B5EF4-FFF2-40B4-BE49-F238E27FC236}">
                <a16:creationId xmlns:a16="http://schemas.microsoft.com/office/drawing/2014/main" id="{7707EED2-C207-4B25-9978-D8CDB0E97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660" y="4951278"/>
            <a:ext cx="2888588" cy="14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DDF89-7A4B-4D4C-98E7-FFA479339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342" y="1567847"/>
            <a:ext cx="1937949" cy="1937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B613A0-75F2-4C7F-9A1E-3218A32E5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101" y="603850"/>
            <a:ext cx="3658961" cy="7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5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E3F5-F6D5-47D0-854D-DBC1B9E2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33E2-FAE9-408A-A9E9-AFB977601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dirty="0"/>
              <a:t>Come to a conclusion on whether your organisation has been a success when considering its aim and mission statement. </a:t>
            </a:r>
          </a:p>
          <a:p>
            <a:pPr marL="45720" indent="0">
              <a:buNone/>
            </a:pPr>
            <a:r>
              <a:rPr lang="en-GB" dirty="0"/>
              <a:t>Remember to use ‘evaluating’ language, thinking critically about the organisation which can be both positive and negative. </a:t>
            </a:r>
          </a:p>
        </p:txBody>
      </p:sp>
      <p:pic>
        <p:nvPicPr>
          <p:cNvPr id="3074" name="Picture 2" descr="External evaluation of Eurimages - Eurimages News">
            <a:extLst>
              <a:ext uri="{FF2B5EF4-FFF2-40B4-BE49-F238E27FC236}">
                <a16:creationId xmlns:a16="http://schemas.microsoft.com/office/drawing/2014/main" id="{817CF0AD-1200-4C60-B7D0-36FE7DC3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03" y="4195451"/>
            <a:ext cx="3194763" cy="17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ale | Curriculations">
            <a:extLst>
              <a:ext uri="{FF2B5EF4-FFF2-40B4-BE49-F238E27FC236}">
                <a16:creationId xmlns:a16="http://schemas.microsoft.com/office/drawing/2014/main" id="{E441CEDE-26FA-4DA9-979B-7CEFEAE96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55" y="4312239"/>
            <a:ext cx="20669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4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3DAD-AD36-4C82-A812-B54E8C73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37" y="376990"/>
            <a:ext cx="3565358" cy="1356360"/>
          </a:xfrm>
        </p:spPr>
        <p:txBody>
          <a:bodyPr/>
          <a:lstStyle/>
          <a:p>
            <a:r>
              <a:rPr lang="en-GB" u="sng" dirty="0"/>
              <a:t>Key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A450-BBDE-493B-B97D-DD0576129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" y="1600198"/>
            <a:ext cx="6661484" cy="4936959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GB" dirty="0"/>
              <a:t>In travel and tourism we delve into many different areas of society. T0 get prepared for this you need to research the </a:t>
            </a:r>
            <a:r>
              <a:rPr lang="en-GB" b="1" dirty="0"/>
              <a:t>key sectors.</a:t>
            </a:r>
          </a:p>
          <a:p>
            <a:pPr marL="45720" indent="0">
              <a:buNone/>
            </a:pPr>
            <a:r>
              <a:rPr lang="en-GB" dirty="0"/>
              <a:t>Give a brief description of each sector and a few examples.</a:t>
            </a:r>
          </a:p>
          <a:p>
            <a:pPr marL="45720" indent="0">
              <a:buNone/>
            </a:pPr>
            <a:r>
              <a:rPr lang="en-GB" dirty="0"/>
              <a:t>You should aim to produce an A4 side on each, with detailed information and examples. </a:t>
            </a:r>
          </a:p>
          <a:p>
            <a:pPr marL="45720" indent="0">
              <a:buNone/>
            </a:pPr>
            <a:r>
              <a:rPr lang="en-GB" dirty="0"/>
              <a:t>-	Transport principals</a:t>
            </a:r>
          </a:p>
          <a:p>
            <a:pPr marL="45720" indent="0">
              <a:buNone/>
            </a:pPr>
            <a:r>
              <a:rPr lang="en-GB" dirty="0"/>
              <a:t>-	Transport hubs and gateways</a:t>
            </a:r>
          </a:p>
          <a:p>
            <a:pPr marL="45720" indent="0">
              <a:buNone/>
            </a:pPr>
            <a:r>
              <a:rPr lang="en-GB" dirty="0"/>
              <a:t>-	Tour operators</a:t>
            </a:r>
          </a:p>
          <a:p>
            <a:pPr marL="45720" indent="0">
              <a:buNone/>
            </a:pPr>
            <a:r>
              <a:rPr lang="en-GB" dirty="0"/>
              <a:t>-	Travel agents</a:t>
            </a:r>
          </a:p>
          <a:p>
            <a:pPr marL="45720" indent="0">
              <a:buNone/>
            </a:pPr>
            <a:r>
              <a:rPr lang="en-GB" dirty="0"/>
              <a:t>-	Visitor attractions</a:t>
            </a:r>
          </a:p>
          <a:p>
            <a:pPr marL="45720" indent="0">
              <a:buNone/>
            </a:pPr>
            <a:r>
              <a:rPr lang="en-GB" dirty="0"/>
              <a:t>-	Accommodation</a:t>
            </a:r>
          </a:p>
          <a:p>
            <a:pPr marL="45720" indent="0">
              <a:buNone/>
            </a:pPr>
            <a:r>
              <a:rPr lang="en-GB" dirty="0"/>
              <a:t>-	Trade associations</a:t>
            </a:r>
          </a:p>
          <a:p>
            <a:pPr marL="45720" indent="0">
              <a:buNone/>
            </a:pPr>
            <a:r>
              <a:rPr lang="en-GB" dirty="0"/>
              <a:t>-	Government departments</a:t>
            </a:r>
          </a:p>
          <a:p>
            <a:pPr marL="45720" indent="0">
              <a:buNone/>
            </a:pPr>
            <a:r>
              <a:rPr lang="en-GB" dirty="0"/>
              <a:t>-	Regulatory bodies</a:t>
            </a:r>
          </a:p>
          <a:p>
            <a:pPr marL="45720" indent="0">
              <a:buNone/>
            </a:pPr>
            <a:r>
              <a:rPr lang="en-GB" dirty="0"/>
              <a:t>-	Information and promotional service providers</a:t>
            </a: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9D8F3-A82D-42F4-A666-01FF3639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8999"/>
            <a:ext cx="5429250" cy="2809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62DD9-6B2B-43A4-950B-886FBF015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96"/>
          <a:stretch/>
        </p:blipFill>
        <p:spPr>
          <a:xfrm>
            <a:off x="7812507" y="914400"/>
            <a:ext cx="3461203" cy="2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0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9D6D-7955-4A54-B512-97EC7B9E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To help with research this is the reading list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A4AA-E1F3-4781-AD07-644250DF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u="sng" dirty="0"/>
              <a:t>Unit 1: The World of Travel and Tourism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37C96-7D4E-4201-B6B9-825E1FE0C2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8" t="17963" r="21648" b="24837"/>
          <a:stretch/>
        </p:blipFill>
        <p:spPr bwMode="auto">
          <a:xfrm>
            <a:off x="5570376" y="2547258"/>
            <a:ext cx="5029200" cy="3891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96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9D6D-7955-4A54-B512-97EC7B9E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help with research this is the reading list: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A4AA-E1F3-4781-AD07-644250DF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94722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n-GB" u="sng" dirty="0"/>
              <a:t>Unit 2: Global destinations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419C5-A9A4-426A-B816-9F0F254ADEF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t="33091" r="39375" b="25310"/>
          <a:stretch/>
        </p:blipFill>
        <p:spPr bwMode="auto">
          <a:xfrm>
            <a:off x="4409252" y="2628433"/>
            <a:ext cx="5835761" cy="3738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318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9D6D-7955-4A54-B512-97EC7B9E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help with research this is the reading list: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A4AA-E1F3-4781-AD07-644250DF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u="sng" dirty="0"/>
              <a:t>Unit 3: Principles of Marketing in Travel and Tourism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F03B0-3ED2-476C-8053-D67A29E2C2A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284" r="37425" b="46425"/>
          <a:stretch/>
        </p:blipFill>
        <p:spPr bwMode="auto">
          <a:xfrm>
            <a:off x="3938257" y="2773952"/>
            <a:ext cx="6194788" cy="3322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558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97D3-636F-4E7C-8BAA-80983214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en-GB" sz="3100"/>
              <a:t>Answering the CQ: Which sector is the most important in the T&amp;T sector?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5366E-28B3-43F2-9C2A-481C87DE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dirty="0"/>
              <a:t>Using your research on the key sectors, come to a justification on one sector and argue why it is the most important in the travel and tourism sector. You should also include why you didn’t include other specific sectors.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D6ED1-4878-412F-8671-E63E3FEAA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8" r="14715" b="-1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2750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780173EB5E949A04BFB86F31C2899" ma:contentTypeVersion="" ma:contentTypeDescription="Create a new document." ma:contentTypeScope="" ma:versionID="985a8607b18f5be1d2b4c423b2663920">
  <xsd:schema xmlns:xsd="http://www.w3.org/2001/XMLSchema" xmlns:xs="http://www.w3.org/2001/XMLSchema" xmlns:p="http://schemas.microsoft.com/office/2006/metadata/properties" xmlns:ns2="a9a13303-8c93-46a2-8016-9b333f1977b3" xmlns:ns3="87b9d6d8-7e8b-4d60-b544-64035f7b8238" xmlns:ns4="3090a6a4-2e00-4603-ac85-f6719c1526cb" targetNamespace="http://schemas.microsoft.com/office/2006/metadata/properties" ma:root="true" ma:fieldsID="a64cc92d9ec9195666f32e33393cf283" ns2:_="" ns3:_="" ns4:_="">
    <xsd:import namespace="a9a13303-8c93-46a2-8016-9b333f1977b3"/>
    <xsd:import namespace="87b9d6d8-7e8b-4d60-b544-64035f7b8238"/>
    <xsd:import namespace="3090a6a4-2e00-4603-ac85-f6719c1526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13303-8c93-46a2-8016-9b333f1977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9d6d8-7e8b-4d60-b544-64035f7b8238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0a6a4-2e00-4603-ac85-f6719c152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a13303-8c93-46a2-8016-9b333f1977b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EC0071-411B-47D1-8FE8-74EF3024EEF1}"/>
</file>

<file path=customXml/itemProps2.xml><?xml version="1.0" encoding="utf-8"?>
<ds:datastoreItem xmlns:ds="http://schemas.openxmlformats.org/officeDocument/2006/customXml" ds:itemID="{1897AB81-032A-4051-8AC5-AFB3EBFA6507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a9a13303-8c93-46a2-8016-9b333f1977b3"/>
    <ds:schemaRef ds:uri="3b1e6aef-d2e5-418e-bab6-57b966e3c74b"/>
  </ds:schemaRefs>
</ds:datastoreItem>
</file>

<file path=customXml/itemProps3.xml><?xml version="1.0" encoding="utf-8"?>
<ds:datastoreItem xmlns:ds="http://schemas.openxmlformats.org/officeDocument/2006/customXml" ds:itemID="{EB1D3F89-5E6D-4316-BE57-450A261FC7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334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Corbel</vt:lpstr>
      <vt:lpstr>Basis</vt:lpstr>
      <vt:lpstr>CQ: Which sector is the most important in the T&amp;T sector?</vt:lpstr>
      <vt:lpstr>The voluntary sector</vt:lpstr>
      <vt:lpstr>Research</vt:lpstr>
      <vt:lpstr>Your turn</vt:lpstr>
      <vt:lpstr>Key sectors</vt:lpstr>
      <vt:lpstr>To help with research this is the reading list:</vt:lpstr>
      <vt:lpstr>To help with research this is the reading list:</vt:lpstr>
      <vt:lpstr>To help with research this is the reading list:</vt:lpstr>
      <vt:lpstr>Answering the CQ: Which sector is the most important in the T&amp;T sector?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CQ: Which sector is the most important in the T&amp;T sector?</dc:title>
  <dc:creator>John Macfarlane</dc:creator>
  <cp:lastModifiedBy>Desiree Schalkwyk</cp:lastModifiedBy>
  <cp:revision>5</cp:revision>
  <dcterms:created xsi:type="dcterms:W3CDTF">2020-05-08T17:17:25Z</dcterms:created>
  <dcterms:modified xsi:type="dcterms:W3CDTF">2020-05-11T15:48:51Z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0x01010013A780173EB5E949A04BFB86F31C2899</vt:lpwstr>
  </property>
  <property fmtid="{D5CDD505-2E9C-101B-9397-08002B2CF9AE}" pid="3" name="Order">
    <vt:r8>1158000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