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76" r:id="rId4"/>
    <p:sldMasterId id="2147483888" r:id="rId5"/>
  </p:sldMasterIdLst>
  <p:notesMasterIdLst>
    <p:notesMasterId r:id="rId15"/>
  </p:notesMasterIdLst>
  <p:handoutMasterIdLst>
    <p:handoutMasterId r:id="rId16"/>
  </p:handoutMasterIdLst>
  <p:sldIdLst>
    <p:sldId id="256" r:id="rId6"/>
    <p:sldId id="257" r:id="rId7"/>
    <p:sldId id="258" r:id="rId8"/>
    <p:sldId id="259" r:id="rId9"/>
    <p:sldId id="263" r:id="rId10"/>
    <p:sldId id="261" r:id="rId11"/>
    <p:sldId id="262" r:id="rId12"/>
    <p:sldId id="264"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56" y="10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5/11/2020</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5/11/2020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9</a:t>
            </a:fld>
            <a:endParaRPr lang="en-US" dirty="0"/>
          </a:p>
        </p:txBody>
      </p:sp>
    </p:spTree>
    <p:extLst>
      <p:ext uri="{BB962C8B-B14F-4D97-AF65-F5344CB8AC3E}">
        <p14:creationId xmlns:p14="http://schemas.microsoft.com/office/powerpoint/2010/main" val="32851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5/11/2020</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5/11/2020</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5/11/2020</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1B029E9-1B5C-458A-87BB-F60D8AD5B639}" type="datetimeFigureOut">
              <a:rPr lang="en-GB" smtClean="0"/>
              <a:t>11/05/2020</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C9A3D5B-7185-4800-BC44-CBE4E43B4AD5}"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11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029E9-1B5C-458A-87BB-F60D8AD5B639}"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412054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029E9-1B5C-458A-87BB-F60D8AD5B639}"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A3D5B-7185-4800-BC44-CBE4E43B4AD5}"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82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029E9-1B5C-458A-87BB-F60D8AD5B639}"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419602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029E9-1B5C-458A-87BB-F60D8AD5B639}" type="datetimeFigureOut">
              <a:rPr lang="en-GB" smtClean="0"/>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80764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029E9-1B5C-458A-87BB-F60D8AD5B639}" type="datetimeFigureOut">
              <a:rPr lang="en-GB" smtClean="0"/>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46771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029E9-1B5C-458A-87BB-F60D8AD5B639}" type="datetimeFigureOut">
              <a:rPr lang="en-GB" smtClean="0"/>
              <a:t>11/05/2020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288151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029E9-1B5C-458A-87BB-F60D8AD5B639}"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290942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5/11/2020</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029E9-1B5C-458A-87BB-F60D8AD5B639}"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31793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029E9-1B5C-458A-87BB-F60D8AD5B639}"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71424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029E9-1B5C-458A-87BB-F60D8AD5B639}"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A3D5B-7185-4800-BC44-CBE4E43B4AD5}" type="slidenum">
              <a:rPr lang="en-GB" smtClean="0"/>
              <a:t>‹#›</a:t>
            </a:fld>
            <a:endParaRPr lang="en-GB"/>
          </a:p>
        </p:txBody>
      </p:sp>
    </p:spTree>
    <p:extLst>
      <p:ext uri="{BB962C8B-B14F-4D97-AF65-F5344CB8AC3E}">
        <p14:creationId xmlns:p14="http://schemas.microsoft.com/office/powerpoint/2010/main" val="120106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5/11/2020</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5/11/2020</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5/11/2020</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5/11/2020</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5/11/2020</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5/11/2020</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5/11/2020</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5/11/2020</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1B029E9-1B5C-458A-87BB-F60D8AD5B639}" type="datetimeFigureOut">
              <a:rPr lang="en-GB" smtClean="0"/>
              <a:t>11/05/2020</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C9A3D5B-7185-4800-BC44-CBE4E43B4AD5}" type="slidenum">
              <a:rPr lang="en-GB" smtClean="0"/>
              <a:t>‹#›</a:t>
            </a:fld>
            <a:endParaRPr lang="en-GB"/>
          </a:p>
        </p:txBody>
      </p:sp>
    </p:spTree>
    <p:extLst>
      <p:ext uri="{BB962C8B-B14F-4D97-AF65-F5344CB8AC3E}">
        <p14:creationId xmlns:p14="http://schemas.microsoft.com/office/powerpoint/2010/main" val="110743852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hannel4.com/programmes/thomas-cook-rise-fall-of-a-travel-ag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Straight Connector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109980" y="4292866"/>
            <a:ext cx="9966960" cy="1325880"/>
          </a:xfrm>
        </p:spPr>
        <p:txBody>
          <a:bodyPr>
            <a:normAutofit fontScale="90000"/>
          </a:bodyPr>
          <a:lstStyle/>
          <a:p>
            <a:r>
              <a:rPr lang="en-US" sz="6600" cap="none" dirty="0"/>
              <a:t>CQ: </a:t>
            </a:r>
            <a:r>
              <a:rPr lang="en-US" sz="6600" u="sng" cap="none" dirty="0"/>
              <a:t>What are the trends in Travel and Tourism?</a:t>
            </a:r>
          </a:p>
        </p:txBody>
      </p:sp>
      <p:pic>
        <p:nvPicPr>
          <p:cNvPr id="7" name="Picture 6" descr="Man looking at landscape">
            <a:extLst>
              <a:ext uri="{FF2B5EF4-FFF2-40B4-BE49-F238E27FC236}">
                <a16:creationId xmlns:a16="http://schemas.microsoft.com/office/drawing/2014/main" id="{CD9EF39B-AB41-49AB-8163-8B5FD7D283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3840" y="256540"/>
            <a:ext cx="11704320" cy="3764276"/>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06C6-0E9D-4BAE-AC33-7B9BA6238F93}"/>
              </a:ext>
            </a:extLst>
          </p:cNvPr>
          <p:cNvSpPr>
            <a:spLocks noGrp="1"/>
          </p:cNvSpPr>
          <p:nvPr>
            <p:ph type="title"/>
          </p:nvPr>
        </p:nvSpPr>
        <p:spPr/>
        <p:txBody>
          <a:bodyPr/>
          <a:lstStyle/>
          <a:p>
            <a:r>
              <a:rPr lang="en-GB" u="sng" dirty="0"/>
              <a:t>Research</a:t>
            </a:r>
          </a:p>
        </p:txBody>
      </p:sp>
      <p:sp>
        <p:nvSpPr>
          <p:cNvPr id="3" name="Content Placeholder 2">
            <a:extLst>
              <a:ext uri="{FF2B5EF4-FFF2-40B4-BE49-F238E27FC236}">
                <a16:creationId xmlns:a16="http://schemas.microsoft.com/office/drawing/2014/main" id="{0AED37F1-E71C-4DB7-AE9A-2C32A540CAC6}"/>
              </a:ext>
            </a:extLst>
          </p:cNvPr>
          <p:cNvSpPr>
            <a:spLocks noGrp="1"/>
          </p:cNvSpPr>
          <p:nvPr>
            <p:ph idx="1"/>
          </p:nvPr>
        </p:nvSpPr>
        <p:spPr/>
        <p:txBody>
          <a:bodyPr/>
          <a:lstStyle/>
          <a:p>
            <a:r>
              <a:rPr lang="en-GB" dirty="0"/>
              <a:t>Find out what is ABTA </a:t>
            </a:r>
          </a:p>
          <a:p>
            <a:pPr marL="45720" indent="0">
              <a:buNone/>
            </a:pPr>
            <a:endParaRPr lang="en-GB" dirty="0"/>
          </a:p>
          <a:p>
            <a:r>
              <a:rPr lang="en-GB" dirty="0"/>
              <a:t>What do they do?</a:t>
            </a:r>
          </a:p>
          <a:p>
            <a:pPr marL="45720" indent="0">
              <a:buNone/>
            </a:pPr>
            <a:endParaRPr lang="en-GB" dirty="0"/>
          </a:p>
          <a:p>
            <a:r>
              <a:rPr lang="en-GB" dirty="0"/>
              <a:t>What country do they operate in?</a:t>
            </a:r>
          </a:p>
          <a:p>
            <a:pPr marL="45720" indent="0">
              <a:buNone/>
            </a:pPr>
            <a:endParaRPr lang="en-GB" dirty="0"/>
          </a:p>
          <a:p>
            <a:r>
              <a:rPr lang="en-GB" dirty="0"/>
              <a:t>When were they established?</a:t>
            </a:r>
          </a:p>
        </p:txBody>
      </p:sp>
    </p:spTree>
    <p:extLst>
      <p:ext uri="{BB962C8B-B14F-4D97-AF65-F5344CB8AC3E}">
        <p14:creationId xmlns:p14="http://schemas.microsoft.com/office/powerpoint/2010/main" val="22337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A840-35A0-493D-B6AB-41E73B2614EE}"/>
              </a:ext>
            </a:extLst>
          </p:cNvPr>
          <p:cNvSpPr>
            <a:spLocks noGrp="1"/>
          </p:cNvSpPr>
          <p:nvPr>
            <p:ph type="title"/>
          </p:nvPr>
        </p:nvSpPr>
        <p:spPr>
          <a:xfrm>
            <a:off x="685800" y="0"/>
            <a:ext cx="10287000" cy="1356360"/>
          </a:xfrm>
        </p:spPr>
        <p:txBody>
          <a:bodyPr>
            <a:normAutofit/>
          </a:bodyPr>
          <a:lstStyle/>
          <a:p>
            <a:r>
              <a:rPr lang="en-GB" sz="4000" u="sng" dirty="0"/>
              <a:t>Quiz: Name the ‘up and coming’ destinations</a:t>
            </a:r>
          </a:p>
        </p:txBody>
      </p:sp>
      <p:pic>
        <p:nvPicPr>
          <p:cNvPr id="4" name="Picture 3">
            <a:extLst>
              <a:ext uri="{FF2B5EF4-FFF2-40B4-BE49-F238E27FC236}">
                <a16:creationId xmlns:a16="http://schemas.microsoft.com/office/drawing/2014/main" id="{E3FAC899-48C5-49BB-BECE-867D82A94D74}"/>
              </a:ext>
            </a:extLst>
          </p:cNvPr>
          <p:cNvPicPr>
            <a:picLocks noChangeAspect="1"/>
          </p:cNvPicPr>
          <p:nvPr/>
        </p:nvPicPr>
        <p:blipFill>
          <a:blip r:embed="rId2"/>
          <a:stretch>
            <a:fillRect/>
          </a:stretch>
        </p:blipFill>
        <p:spPr>
          <a:xfrm>
            <a:off x="1656884" y="1190357"/>
            <a:ext cx="9183836" cy="5433335"/>
          </a:xfrm>
          <a:prstGeom prst="rect">
            <a:avLst/>
          </a:prstGeom>
        </p:spPr>
      </p:pic>
    </p:spTree>
    <p:extLst>
      <p:ext uri="{BB962C8B-B14F-4D97-AF65-F5344CB8AC3E}">
        <p14:creationId xmlns:p14="http://schemas.microsoft.com/office/powerpoint/2010/main" val="368935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B789-F7E3-4516-8DE5-FB27C1DF9089}"/>
              </a:ext>
            </a:extLst>
          </p:cNvPr>
          <p:cNvSpPr>
            <a:spLocks noGrp="1"/>
          </p:cNvSpPr>
          <p:nvPr>
            <p:ph type="title"/>
          </p:nvPr>
        </p:nvSpPr>
        <p:spPr/>
        <p:txBody>
          <a:bodyPr/>
          <a:lstStyle/>
          <a:p>
            <a:r>
              <a:rPr lang="en-GB" u="sng" dirty="0"/>
              <a:t>Answers: how many did you get?</a:t>
            </a:r>
          </a:p>
        </p:txBody>
      </p:sp>
      <p:sp>
        <p:nvSpPr>
          <p:cNvPr id="3" name="Content Placeholder 2">
            <a:extLst>
              <a:ext uri="{FF2B5EF4-FFF2-40B4-BE49-F238E27FC236}">
                <a16:creationId xmlns:a16="http://schemas.microsoft.com/office/drawing/2014/main" id="{CA1AC363-FE34-4FF6-9E6E-32D589DC225A}"/>
              </a:ext>
            </a:extLst>
          </p:cNvPr>
          <p:cNvSpPr>
            <a:spLocks noGrp="1"/>
          </p:cNvSpPr>
          <p:nvPr>
            <p:ph idx="1"/>
          </p:nvPr>
        </p:nvSpPr>
        <p:spPr>
          <a:xfrm>
            <a:off x="636973" y="1965960"/>
            <a:ext cx="9872871" cy="4767309"/>
          </a:xfrm>
        </p:spPr>
        <p:txBody>
          <a:bodyPr>
            <a:normAutofit fontScale="92500" lnSpcReduction="20000"/>
          </a:bodyPr>
          <a:lstStyle/>
          <a:p>
            <a:pPr marL="502920" indent="-457200">
              <a:buAutoNum type="arabicParenR"/>
            </a:pPr>
            <a:r>
              <a:rPr lang="en-GB" dirty="0"/>
              <a:t>Argentina- Steaks, Patagonia and Iguazu falls</a:t>
            </a:r>
          </a:p>
          <a:p>
            <a:pPr marL="502920" indent="-457200">
              <a:buAutoNum type="arabicParenR"/>
            </a:pPr>
            <a:r>
              <a:rPr lang="en-GB" dirty="0"/>
              <a:t>Arizona- Iconic landscapes and westerns</a:t>
            </a:r>
          </a:p>
          <a:p>
            <a:pPr marL="502920" indent="-457200">
              <a:buAutoNum type="arabicParenR"/>
            </a:pPr>
            <a:r>
              <a:rPr lang="en-GB" dirty="0"/>
              <a:t>British Columbia- Winter sports, hiking and snow</a:t>
            </a:r>
          </a:p>
          <a:p>
            <a:pPr marL="502920" indent="-457200">
              <a:buAutoNum type="arabicParenR"/>
            </a:pPr>
            <a:r>
              <a:rPr lang="en-GB" dirty="0"/>
              <a:t>Germany- Architecture, orchestras and cultural melting pot</a:t>
            </a:r>
          </a:p>
          <a:p>
            <a:pPr marL="502920" indent="-457200">
              <a:buAutoNum type="arabicParenR"/>
            </a:pPr>
            <a:r>
              <a:rPr lang="en-GB" dirty="0"/>
              <a:t>Malta- History, beaches and diving</a:t>
            </a:r>
          </a:p>
          <a:p>
            <a:pPr marL="502920" indent="-457200">
              <a:buAutoNum type="arabicParenR"/>
            </a:pPr>
            <a:r>
              <a:rPr lang="en-GB" dirty="0"/>
              <a:t>Montenegro- unspoilt countryside and Adriatic sea</a:t>
            </a:r>
          </a:p>
          <a:p>
            <a:pPr marL="502920" indent="-457200">
              <a:buAutoNum type="arabicParenR"/>
            </a:pPr>
            <a:r>
              <a:rPr lang="en-GB" dirty="0"/>
              <a:t>Nepal- Spiritual heartland, wildlife and mountains</a:t>
            </a:r>
          </a:p>
          <a:p>
            <a:pPr marL="502920" indent="-457200">
              <a:buAutoNum type="arabicParenR"/>
            </a:pPr>
            <a:r>
              <a:rPr lang="en-GB" dirty="0"/>
              <a:t>New Zealand- Diverse scenery, stunning coastline and wine</a:t>
            </a:r>
          </a:p>
          <a:p>
            <a:pPr marL="502920" indent="-457200">
              <a:buAutoNum type="arabicParenR"/>
            </a:pPr>
            <a:r>
              <a:rPr lang="en-GB" dirty="0"/>
              <a:t>Rwanda- Lush and diverse forests and wildlife</a:t>
            </a:r>
          </a:p>
          <a:p>
            <a:pPr marL="502920" indent="-457200">
              <a:buAutoNum type="arabicParenR"/>
            </a:pPr>
            <a:r>
              <a:rPr lang="en-GB" dirty="0"/>
              <a:t>St. Lucia- Caribbean crystal with amazing diving</a:t>
            </a:r>
          </a:p>
          <a:p>
            <a:pPr marL="502920" indent="-457200">
              <a:buAutoNum type="arabicParenR"/>
            </a:pPr>
            <a:r>
              <a:rPr lang="en-GB" dirty="0"/>
              <a:t>Sweden- Stunning countryside, Baltic beaches and beautiful towns</a:t>
            </a:r>
          </a:p>
          <a:p>
            <a:pPr marL="502920" indent="-457200">
              <a:buAutoNum type="arabicParenR"/>
            </a:pPr>
            <a:r>
              <a:rPr lang="en-GB" dirty="0"/>
              <a:t>Turkey- Rich history, value-for-money, incredible beaches</a:t>
            </a:r>
          </a:p>
        </p:txBody>
      </p:sp>
    </p:spTree>
    <p:extLst>
      <p:ext uri="{BB962C8B-B14F-4D97-AF65-F5344CB8AC3E}">
        <p14:creationId xmlns:p14="http://schemas.microsoft.com/office/powerpoint/2010/main" val="183634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638B-56FB-4766-969B-8AC73724DF02}"/>
              </a:ext>
            </a:extLst>
          </p:cNvPr>
          <p:cNvSpPr>
            <a:spLocks noGrp="1"/>
          </p:cNvSpPr>
          <p:nvPr>
            <p:ph type="title"/>
          </p:nvPr>
        </p:nvSpPr>
        <p:spPr>
          <a:xfrm>
            <a:off x="341745" y="603010"/>
            <a:ext cx="11545455" cy="1356360"/>
          </a:xfrm>
        </p:spPr>
        <p:txBody>
          <a:bodyPr>
            <a:normAutofit/>
          </a:bodyPr>
          <a:lstStyle/>
          <a:p>
            <a:r>
              <a:rPr lang="en-GB" u="sng" dirty="0"/>
              <a:t>Activity: Choose 3 of the locations from the quiz!</a:t>
            </a:r>
          </a:p>
        </p:txBody>
      </p:sp>
      <p:sp>
        <p:nvSpPr>
          <p:cNvPr id="3" name="Content Placeholder 2">
            <a:extLst>
              <a:ext uri="{FF2B5EF4-FFF2-40B4-BE49-F238E27FC236}">
                <a16:creationId xmlns:a16="http://schemas.microsoft.com/office/drawing/2014/main" id="{DDE0ECBF-2DF6-471A-B289-FFAD99A0F5E8}"/>
              </a:ext>
            </a:extLst>
          </p:cNvPr>
          <p:cNvSpPr>
            <a:spLocks noGrp="1"/>
          </p:cNvSpPr>
          <p:nvPr>
            <p:ph idx="1"/>
          </p:nvPr>
        </p:nvSpPr>
        <p:spPr>
          <a:xfrm>
            <a:off x="1143000" y="2057400"/>
            <a:ext cx="9872871" cy="1371600"/>
          </a:xfrm>
        </p:spPr>
        <p:txBody>
          <a:bodyPr/>
          <a:lstStyle/>
          <a:p>
            <a:r>
              <a:rPr lang="en-GB" dirty="0"/>
              <a:t>Explain why the locations you have chosen are ‘up and coming’ in a report on the top 3 places to visit in 2021! </a:t>
            </a:r>
          </a:p>
          <a:p>
            <a:r>
              <a:rPr lang="en-GB" dirty="0"/>
              <a:t>You need to include pictures and attractions in the places you have chosen</a:t>
            </a:r>
          </a:p>
        </p:txBody>
      </p:sp>
      <p:sp>
        <p:nvSpPr>
          <p:cNvPr id="4" name="Rectangle 3">
            <a:extLst>
              <a:ext uri="{FF2B5EF4-FFF2-40B4-BE49-F238E27FC236}">
                <a16:creationId xmlns:a16="http://schemas.microsoft.com/office/drawing/2014/main" id="{DF970E55-CD9A-47D2-AAE9-A7D7B8ABDE75}"/>
              </a:ext>
            </a:extLst>
          </p:cNvPr>
          <p:cNvSpPr/>
          <p:nvPr/>
        </p:nvSpPr>
        <p:spPr>
          <a:xfrm>
            <a:off x="1721386" y="3625061"/>
            <a:ext cx="9439059"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E.G Top 3 places to visit in 2021!</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Picture 4">
            <a:extLst>
              <a:ext uri="{FF2B5EF4-FFF2-40B4-BE49-F238E27FC236}">
                <a16:creationId xmlns:a16="http://schemas.microsoft.com/office/drawing/2014/main" id="{E739C04F-4928-4BDC-A6D6-BD1F5D3CC148}"/>
              </a:ext>
            </a:extLst>
          </p:cNvPr>
          <p:cNvPicPr>
            <a:picLocks noChangeAspect="1"/>
          </p:cNvPicPr>
          <p:nvPr/>
        </p:nvPicPr>
        <p:blipFill>
          <a:blip r:embed="rId2"/>
          <a:stretch>
            <a:fillRect/>
          </a:stretch>
        </p:blipFill>
        <p:spPr>
          <a:xfrm>
            <a:off x="5672565" y="4913030"/>
            <a:ext cx="1536700" cy="1536700"/>
          </a:xfrm>
          <a:prstGeom prst="rect">
            <a:avLst/>
          </a:prstGeom>
        </p:spPr>
      </p:pic>
      <p:pic>
        <p:nvPicPr>
          <p:cNvPr id="6" name="Picture 5">
            <a:extLst>
              <a:ext uri="{FF2B5EF4-FFF2-40B4-BE49-F238E27FC236}">
                <a16:creationId xmlns:a16="http://schemas.microsoft.com/office/drawing/2014/main" id="{59EFFCDA-F90C-4D77-914A-A64BA90F387B}"/>
              </a:ext>
            </a:extLst>
          </p:cNvPr>
          <p:cNvPicPr>
            <a:picLocks noChangeAspect="1"/>
          </p:cNvPicPr>
          <p:nvPr/>
        </p:nvPicPr>
        <p:blipFill>
          <a:blip r:embed="rId3"/>
          <a:stretch>
            <a:fillRect/>
          </a:stretch>
        </p:blipFill>
        <p:spPr>
          <a:xfrm>
            <a:off x="2879991" y="4807098"/>
            <a:ext cx="2387744" cy="1642632"/>
          </a:xfrm>
          <a:prstGeom prst="rect">
            <a:avLst/>
          </a:prstGeom>
        </p:spPr>
      </p:pic>
      <p:pic>
        <p:nvPicPr>
          <p:cNvPr id="7" name="Picture 6">
            <a:extLst>
              <a:ext uri="{FF2B5EF4-FFF2-40B4-BE49-F238E27FC236}">
                <a16:creationId xmlns:a16="http://schemas.microsoft.com/office/drawing/2014/main" id="{C06E98D6-58F8-4B13-8B86-71D77D1F048C}"/>
              </a:ext>
            </a:extLst>
          </p:cNvPr>
          <p:cNvPicPr>
            <a:picLocks noChangeAspect="1"/>
          </p:cNvPicPr>
          <p:nvPr/>
        </p:nvPicPr>
        <p:blipFill>
          <a:blip r:embed="rId4"/>
          <a:stretch>
            <a:fillRect/>
          </a:stretch>
        </p:blipFill>
        <p:spPr>
          <a:xfrm>
            <a:off x="341745" y="4754132"/>
            <a:ext cx="2279699" cy="1642632"/>
          </a:xfrm>
          <a:prstGeom prst="rect">
            <a:avLst/>
          </a:prstGeom>
        </p:spPr>
      </p:pic>
      <p:sp>
        <p:nvSpPr>
          <p:cNvPr id="8" name="TextBox 7">
            <a:extLst>
              <a:ext uri="{FF2B5EF4-FFF2-40B4-BE49-F238E27FC236}">
                <a16:creationId xmlns:a16="http://schemas.microsoft.com/office/drawing/2014/main" id="{DD89B47C-A578-4F56-8C39-A050D2E5AD56}"/>
              </a:ext>
            </a:extLst>
          </p:cNvPr>
          <p:cNvSpPr txBox="1"/>
          <p:nvPr/>
        </p:nvSpPr>
        <p:spPr>
          <a:xfrm>
            <a:off x="7614095" y="4791077"/>
            <a:ext cx="4193310" cy="1754326"/>
          </a:xfrm>
          <a:prstGeom prst="rect">
            <a:avLst/>
          </a:prstGeom>
          <a:noFill/>
        </p:spPr>
        <p:txBody>
          <a:bodyPr wrap="square" rtlCol="0">
            <a:spAutoFit/>
          </a:bodyPr>
          <a:lstStyle/>
          <a:p>
            <a:r>
              <a:rPr lang="en-GB" i="1" dirty="0"/>
              <a:t>Rome is the place to visit in 2021 due to the historical heritage of the city. With ancient promenades leading to world renowned sites such as the Colosseum, make Rome your number 1 place to visit next summer. Furthermore, the weather…</a:t>
            </a:r>
          </a:p>
        </p:txBody>
      </p:sp>
    </p:spTree>
    <p:extLst>
      <p:ext uri="{BB962C8B-B14F-4D97-AF65-F5344CB8AC3E}">
        <p14:creationId xmlns:p14="http://schemas.microsoft.com/office/powerpoint/2010/main" val="113078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arge body of water with a mountain in the background&#10;&#10;Description automatically generated">
            <a:extLst>
              <a:ext uri="{FF2B5EF4-FFF2-40B4-BE49-F238E27FC236}">
                <a16:creationId xmlns:a16="http://schemas.microsoft.com/office/drawing/2014/main" id="{9B40AD69-FB13-4243-B9A3-15B753C6C2B5}"/>
              </a:ext>
            </a:extLst>
          </p:cNvPr>
          <p:cNvPicPr>
            <a:picLocks noChangeAspect="1"/>
          </p:cNvPicPr>
          <p:nvPr/>
        </p:nvPicPr>
        <p:blipFill rotWithShape="1">
          <a:blip r:embed="rId2"/>
          <a:srcRect l="17421" r="547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GB" u="sng" dirty="0"/>
              <a:t>Research</a:t>
            </a:r>
          </a:p>
        </p:txBody>
      </p:sp>
      <p:sp>
        <p:nvSpPr>
          <p:cNvPr id="3" name="Content Placeholder 2"/>
          <p:cNvSpPr>
            <a:spLocks noGrp="1"/>
          </p:cNvSpPr>
          <p:nvPr>
            <p:ph idx="1"/>
          </p:nvPr>
        </p:nvSpPr>
        <p:spPr>
          <a:xfrm>
            <a:off x="677334" y="2160589"/>
            <a:ext cx="3851122" cy="3880773"/>
          </a:xfrm>
        </p:spPr>
        <p:txBody>
          <a:bodyPr>
            <a:normAutofit/>
          </a:bodyPr>
          <a:lstStyle/>
          <a:p>
            <a:r>
              <a:rPr lang="en-GB" sz="2000" dirty="0"/>
              <a:t>Read through the Travel Trends of 2018 (PDF attached)</a:t>
            </a:r>
          </a:p>
          <a:p>
            <a:endParaRPr lang="en-GB" sz="2000" dirty="0"/>
          </a:p>
          <a:p>
            <a:r>
              <a:rPr lang="en-GB" sz="2000" dirty="0"/>
              <a:t>Create a poster to highlight a key trend of your choice with your own research. E.g. The rise of tourism in Montenegro </a:t>
            </a:r>
          </a:p>
          <a:p>
            <a:endParaRPr lang="en-GB" sz="2000" dirty="0"/>
          </a:p>
          <a:p>
            <a:r>
              <a:rPr lang="en-GB" sz="2000" dirty="0"/>
              <a:t>This should be eye catching and show the true trends of the travel industry.</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5020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Watch the documentary</a:t>
            </a:r>
          </a:p>
        </p:txBody>
      </p:sp>
      <p:sp>
        <p:nvSpPr>
          <p:cNvPr id="3" name="Content Placeholder 2"/>
          <p:cNvSpPr>
            <a:spLocks noGrp="1"/>
          </p:cNvSpPr>
          <p:nvPr>
            <p:ph idx="1"/>
          </p:nvPr>
        </p:nvSpPr>
        <p:spPr/>
        <p:txBody>
          <a:bodyPr/>
          <a:lstStyle/>
          <a:p>
            <a:r>
              <a:rPr lang="en-GB" dirty="0">
                <a:hlinkClick r:id="rId2"/>
              </a:rPr>
              <a:t>https://www.channel4.com/programmes/thomas-cook-rise-fall-of-a-travel-agent</a:t>
            </a:r>
            <a:r>
              <a:rPr lang="en-GB" dirty="0"/>
              <a:t> </a:t>
            </a:r>
          </a:p>
          <a:p>
            <a:endParaRPr lang="en-GB" dirty="0"/>
          </a:p>
          <a:p>
            <a:r>
              <a:rPr lang="en-GB" dirty="0"/>
              <a:t>Create a fact file of 10 facts about the collapse of Thomas Cook.</a:t>
            </a:r>
          </a:p>
          <a:p>
            <a:pPr marL="45720" indent="0">
              <a:buNone/>
            </a:pPr>
            <a:endParaRPr lang="en-GB" dirty="0"/>
          </a:p>
          <a:p>
            <a:r>
              <a:rPr lang="en-GB" dirty="0"/>
              <a:t>How did it impact the industry as a whole? </a:t>
            </a:r>
          </a:p>
          <a:p>
            <a:pPr marL="45720" indent="0">
              <a:buNone/>
            </a:pPr>
            <a:endParaRPr lang="en-GB" dirty="0"/>
          </a:p>
          <a:p>
            <a:r>
              <a:rPr lang="en-GB" dirty="0"/>
              <a:t>Was this the worse thing that could happen to the travel industry to date?</a:t>
            </a:r>
          </a:p>
        </p:txBody>
      </p:sp>
    </p:spTree>
    <p:extLst>
      <p:ext uri="{BB962C8B-B14F-4D97-AF65-F5344CB8AC3E}">
        <p14:creationId xmlns:p14="http://schemas.microsoft.com/office/powerpoint/2010/main" val="373993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58B3-814B-42F7-9CAF-0F9185446DF0}"/>
              </a:ext>
            </a:extLst>
          </p:cNvPr>
          <p:cNvSpPr>
            <a:spLocks noGrp="1"/>
          </p:cNvSpPr>
          <p:nvPr>
            <p:ph type="title"/>
          </p:nvPr>
        </p:nvSpPr>
        <p:spPr/>
        <p:txBody>
          <a:bodyPr/>
          <a:lstStyle/>
          <a:p>
            <a:r>
              <a:rPr lang="en-GB" u="sng" dirty="0"/>
              <a:t>The effect of a pandemic on tourism </a:t>
            </a:r>
          </a:p>
        </p:txBody>
      </p:sp>
      <p:sp>
        <p:nvSpPr>
          <p:cNvPr id="3" name="Content Placeholder 2">
            <a:extLst>
              <a:ext uri="{FF2B5EF4-FFF2-40B4-BE49-F238E27FC236}">
                <a16:creationId xmlns:a16="http://schemas.microsoft.com/office/drawing/2014/main" id="{22462E3B-FF4B-4AAD-B41F-253A6DA0448B}"/>
              </a:ext>
            </a:extLst>
          </p:cNvPr>
          <p:cNvSpPr>
            <a:spLocks noGrp="1"/>
          </p:cNvSpPr>
          <p:nvPr>
            <p:ph idx="1"/>
          </p:nvPr>
        </p:nvSpPr>
        <p:spPr>
          <a:xfrm>
            <a:off x="1004637" y="2165685"/>
            <a:ext cx="10182726" cy="3777916"/>
          </a:xfrm>
        </p:spPr>
        <p:txBody>
          <a:bodyPr>
            <a:normAutofit/>
          </a:bodyPr>
          <a:lstStyle/>
          <a:p>
            <a:pPr marL="45720" indent="0">
              <a:buNone/>
            </a:pPr>
            <a:r>
              <a:rPr lang="en-GB" dirty="0"/>
              <a:t>Covid-19 is a pandemic and has had unpresented impacts around the globe, effective every industry including the tourist trade. </a:t>
            </a:r>
          </a:p>
          <a:p>
            <a:pPr marL="45720" indent="0">
              <a:buNone/>
            </a:pPr>
            <a:r>
              <a:rPr lang="en-GB" dirty="0"/>
              <a:t>Using your own research, answer the following questions. </a:t>
            </a:r>
          </a:p>
          <a:p>
            <a:r>
              <a:rPr lang="en-GB" dirty="0"/>
              <a:t>What impact has the virus had on flights?</a:t>
            </a:r>
          </a:p>
          <a:p>
            <a:r>
              <a:rPr lang="en-GB" dirty="0"/>
              <a:t>Have any tourism companies gone into administration/ collapsed during this crisis? </a:t>
            </a:r>
          </a:p>
          <a:p>
            <a:r>
              <a:rPr lang="en-GB" dirty="0"/>
              <a:t>STA travel has been in the news negatively during this, why? </a:t>
            </a:r>
          </a:p>
          <a:p>
            <a:r>
              <a:rPr lang="en-GB" dirty="0"/>
              <a:t>Can you find any statistics on the financial losses people face due to coronavirus?</a:t>
            </a:r>
          </a:p>
          <a:p>
            <a:r>
              <a:rPr lang="en-GB" dirty="0"/>
              <a:t>When will the tourist trade recover?</a:t>
            </a:r>
          </a:p>
        </p:txBody>
      </p:sp>
    </p:spTree>
    <p:extLst>
      <p:ext uri="{BB962C8B-B14F-4D97-AF65-F5344CB8AC3E}">
        <p14:creationId xmlns:p14="http://schemas.microsoft.com/office/powerpoint/2010/main" val="253787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D81407-D1A6-42DD-AE7A-4FA34ACD1317}"/>
              </a:ext>
            </a:extLst>
          </p:cNvPr>
          <p:cNvSpPr>
            <a:spLocks noGrp="1"/>
          </p:cNvSpPr>
          <p:nvPr>
            <p:ph type="title"/>
          </p:nvPr>
        </p:nvSpPr>
        <p:spPr>
          <a:xfrm>
            <a:off x="6096000" y="609600"/>
            <a:ext cx="5038844" cy="1356360"/>
          </a:xfrm>
        </p:spPr>
        <p:txBody>
          <a:bodyPr>
            <a:normAutofit/>
          </a:bodyPr>
          <a:lstStyle/>
          <a:p>
            <a:r>
              <a:rPr lang="en-US" u="sng" dirty="0">
                <a:solidFill>
                  <a:srgbClr val="FFFFFF"/>
                </a:solidFill>
              </a:rPr>
              <a:t>Answering the CQ:</a:t>
            </a:r>
          </a:p>
        </p:txBody>
      </p:sp>
      <p:pic>
        <p:nvPicPr>
          <p:cNvPr id="4" name="Picture 3" descr="Two people climbing a mountain">
            <a:extLst>
              <a:ext uri="{FF2B5EF4-FFF2-40B4-BE49-F238E27FC236}">
                <a16:creationId xmlns:a16="http://schemas.microsoft.com/office/drawing/2014/main" id="{629F2A20-8FE1-4EA2-AE83-45314542A6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78" b="2278"/>
          <a:stretch/>
        </p:blipFill>
        <p:spPr>
          <a:xfrm>
            <a:off x="232860" y="243840"/>
            <a:ext cx="5432443" cy="6377939"/>
          </a:xfrm>
          <a:prstGeom prst="rect">
            <a:avLst/>
          </a:prstGeom>
        </p:spPr>
      </p:pic>
      <p:sp>
        <p:nvSpPr>
          <p:cNvPr id="8" name="Content Placeholder 7">
            <a:extLst>
              <a:ext uri="{FF2B5EF4-FFF2-40B4-BE49-F238E27FC236}">
                <a16:creationId xmlns:a16="http://schemas.microsoft.com/office/drawing/2014/main" id="{41FF5D4E-7134-4EA4-BA11-FE50F4576B73}"/>
              </a:ext>
            </a:extLst>
          </p:cNvPr>
          <p:cNvSpPr>
            <a:spLocks noGrp="1"/>
          </p:cNvSpPr>
          <p:nvPr>
            <p:ph idx="1"/>
          </p:nvPr>
        </p:nvSpPr>
        <p:spPr>
          <a:xfrm>
            <a:off x="6090920" y="1835332"/>
            <a:ext cx="5038844" cy="4038600"/>
          </a:xfrm>
        </p:spPr>
        <p:txBody>
          <a:bodyPr>
            <a:normAutofit/>
          </a:bodyPr>
          <a:lstStyle/>
          <a:p>
            <a:r>
              <a:rPr lang="en-GB" sz="2400" dirty="0">
                <a:solidFill>
                  <a:schemeClr val="bg1"/>
                </a:solidFill>
              </a:rPr>
              <a:t>At the start of the lesson you wrote today’s critical question. Your task is to now answer that question. </a:t>
            </a:r>
          </a:p>
          <a:p>
            <a:endParaRPr lang="en-GB" sz="2400" dirty="0">
              <a:solidFill>
                <a:schemeClr val="bg1"/>
              </a:solidFill>
            </a:endParaRPr>
          </a:p>
          <a:p>
            <a:r>
              <a:rPr lang="en-GB" sz="2400" dirty="0">
                <a:solidFill>
                  <a:schemeClr val="bg1"/>
                </a:solidFill>
              </a:rPr>
              <a:t>CQ: What are the trends in Travel and Tourism?</a:t>
            </a:r>
          </a:p>
          <a:p>
            <a:endParaRPr lang="en-US" dirty="0">
              <a:solidFill>
                <a:schemeClr val="bg1"/>
              </a:solidFill>
            </a:endParaRPr>
          </a:p>
        </p:txBody>
      </p:sp>
      <p:sp>
        <p:nvSpPr>
          <p:cNvPr id="26" name="Rectangle 2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698361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3090a6a4-2e00-4603-ac85-f6719c1526cb" xsi:nil="true"/>
    <SharedWithUsers xmlns="a9a13303-8c93-46a2-8016-9b333f1977b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A780173EB5E949A04BFB86F31C2899" ma:contentTypeVersion="" ma:contentTypeDescription="Create a new document." ma:contentTypeScope="" ma:versionID="985a8607b18f5be1d2b4c423b2663920">
  <xsd:schema xmlns:xsd="http://www.w3.org/2001/XMLSchema" xmlns:xs="http://www.w3.org/2001/XMLSchema" xmlns:p="http://schemas.microsoft.com/office/2006/metadata/properties" xmlns:ns2="a9a13303-8c93-46a2-8016-9b333f1977b3" xmlns:ns3="87b9d6d8-7e8b-4d60-b544-64035f7b8238" xmlns:ns4="3090a6a4-2e00-4603-ac85-f6719c1526cb" targetNamespace="http://schemas.microsoft.com/office/2006/metadata/properties" ma:root="true" ma:fieldsID="a64cc92d9ec9195666f32e33393cf283" ns2:_="" ns3:_="" ns4:_="">
    <xsd:import namespace="a9a13303-8c93-46a2-8016-9b333f1977b3"/>
    <xsd:import namespace="87b9d6d8-7e8b-4d60-b544-64035f7b8238"/>
    <xsd:import namespace="3090a6a4-2e00-4603-ac85-f6719c1526cb"/>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13303-8c93-46a2-8016-9b333f1977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b9d6d8-7e8b-4d60-b544-64035f7b8238"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090a6a4-2e00-4603-ac85-f6719c1526c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7C456-CC1D-4991-B397-26B0CCF834E5}">
  <ds:schemaRefs>
    <ds:schemaRef ds:uri="http://schemas.microsoft.com/office/2006/documentManagement/types"/>
    <ds:schemaRef ds:uri="http://schemas.openxmlformats.org/package/2006/metadata/core-properties"/>
    <ds:schemaRef ds:uri="a9a13303-8c93-46a2-8016-9b333f1977b3"/>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3b1e6aef-d2e5-418e-bab6-57b966e3c74b"/>
    <ds:schemaRef ds:uri="http://purl.org/dc/dcmitype/"/>
  </ds:schemaRefs>
</ds:datastoreItem>
</file>

<file path=customXml/itemProps2.xml><?xml version="1.0" encoding="utf-8"?>
<ds:datastoreItem xmlns:ds="http://schemas.openxmlformats.org/officeDocument/2006/customXml" ds:itemID="{05AD055F-6A08-4727-8DB8-D3FD1D1AA779}">
  <ds:schemaRefs>
    <ds:schemaRef ds:uri="http://schemas.microsoft.com/sharepoint/v3/contenttype/forms"/>
  </ds:schemaRefs>
</ds:datastoreItem>
</file>

<file path=customXml/itemProps3.xml><?xml version="1.0" encoding="utf-8"?>
<ds:datastoreItem xmlns:ds="http://schemas.openxmlformats.org/officeDocument/2006/customXml" ds:itemID="{55CB0766-D38B-4E89-A0D5-315528013A8D}"/>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Widescreen</PresentationFormat>
  <Paragraphs>56</Paragraphs>
  <Slides>9</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Calibri</vt:lpstr>
      <vt:lpstr>Corbel</vt:lpstr>
      <vt:lpstr>Basis</vt:lpstr>
      <vt:lpstr>1_Basis</vt:lpstr>
      <vt:lpstr>CQ: What are the trends in Travel and Tourism?</vt:lpstr>
      <vt:lpstr>Research</vt:lpstr>
      <vt:lpstr>Quiz: Name the ‘up and coming’ destinations</vt:lpstr>
      <vt:lpstr>Answers: how many did you get?</vt:lpstr>
      <vt:lpstr>Activity: Choose 3 of the locations from the quiz!</vt:lpstr>
      <vt:lpstr>Research</vt:lpstr>
      <vt:lpstr>Watch the documentary</vt:lpstr>
      <vt:lpstr>The effect of a pandemic on tourism </vt:lpstr>
      <vt:lpstr>Answering the CQ: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2020-05-11T12:48:40Z</dcterms:created>
  <dcterms:modified xsi:type="dcterms:W3CDTF">2020-05-11T15:46:07Z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0x01010013A780173EB5E949A04BFB86F31C2899</vt:lpwstr>
  </property>
  <property fmtid="{D5CDD505-2E9C-101B-9397-08002B2CF9AE}" pid="3" name="Order">
    <vt:r8>1158200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