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305" r:id="rId5"/>
    <p:sldId id="311" r:id="rId6"/>
    <p:sldId id="312" r:id="rId7"/>
    <p:sldId id="317" r:id="rId8"/>
    <p:sldId id="318" r:id="rId9"/>
    <p:sldId id="313" r:id="rId10"/>
    <p:sldId id="319" r:id="rId11"/>
    <p:sldId id="316" r:id="rId12"/>
    <p:sldId id="320" r:id="rId13"/>
    <p:sldId id="31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277BA-C530-4ABF-86CF-16B9FCD2A08B}" v="10" dt="2020-05-21T09:32:00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8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inateka.pl/film/mazurek-julia-kolberger" TargetMode="External"/><Relationship Id="rId4" Type="http://schemas.openxmlformats.org/officeDocument/2006/relationships/hyperlink" Target="https://zaq2.pl/video/pyb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8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 b="1" dirty="0"/>
              <a:t>A-level Project</a:t>
            </a:r>
            <a:br>
              <a:rPr lang="en-US" sz="4800"/>
            </a:b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C09CC"/>
                </a:solidFill>
              </a:rPr>
              <a:t>POLISH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620F2-36ED-4267-8B05-F2E2886E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pl-PL" sz="3600"/>
              <a:t>„Domy rodzinne to hotele”</a:t>
            </a:r>
            <a:br>
              <a:rPr lang="pl-PL" sz="3600"/>
            </a:br>
            <a:r>
              <a:rPr lang="pl-PL" sz="3600"/>
              <a:t>praca</a:t>
            </a:r>
            <a:endParaRPr lang="en-GB" sz="36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181C7C-67E5-4AA3-960A-A0E45EF7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pl-PL" dirty="0"/>
              <a:t>Co sądzisz o tej myśli? Jak ją rozumiesz?</a:t>
            </a:r>
          </a:p>
          <a:p>
            <a:pPr marL="36900" indent="0">
              <a:buNone/>
            </a:pPr>
            <a:r>
              <a:rPr lang="pl-PL" dirty="0"/>
              <a:t>Jaka przyszłość czeka polskie rodziny?</a:t>
            </a:r>
          </a:p>
          <a:p>
            <a:pPr marL="36900" indent="0">
              <a:buNone/>
            </a:pPr>
            <a:r>
              <a:rPr lang="pl-PL" dirty="0"/>
              <a:t>Czy w obecnych czasach można mówić o kryzysie rodziny?</a:t>
            </a:r>
          </a:p>
          <a:p>
            <a:pPr marL="36900" indent="0">
              <a:buNone/>
            </a:pPr>
            <a:endParaRPr lang="pl-PL" dirty="0"/>
          </a:p>
          <a:p>
            <a:pPr marL="36900" indent="0">
              <a:buNone/>
            </a:pPr>
            <a:r>
              <a:rPr lang="pl-PL" dirty="0"/>
              <a:t>Napisz pracę odnosząc się do tych zagadnień.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66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2C10C105-EEB5-43F7-AA95-5DDB920D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33C2F-CECD-4906-9456-352258DB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965201"/>
            <a:ext cx="3413156" cy="4562472"/>
          </a:xfrm>
        </p:spPr>
        <p:txBody>
          <a:bodyPr anchor="ctr">
            <a:normAutofit/>
          </a:bodyPr>
          <a:lstStyle/>
          <a:p>
            <a:pPr algn="l"/>
            <a:r>
              <a:rPr lang="en-GB" sz="3600" dirty="0"/>
              <a:t>Filmy </a:t>
            </a:r>
            <a:r>
              <a:rPr lang="en-GB" sz="3600" dirty="0" err="1"/>
              <a:t>obrazuj</a:t>
            </a:r>
            <a:r>
              <a:rPr lang="pl-PL" sz="3600" dirty="0" err="1"/>
              <a:t>ące</a:t>
            </a:r>
            <a:r>
              <a:rPr lang="pl-PL" sz="3600" dirty="0"/>
              <a:t> tematykę rodziny oraz zmiany pokoleniowe.</a:t>
            </a:r>
            <a:endParaRPr lang="en-GB" sz="36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4BF495F-706E-4740-8918-C1F52CEA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73C689-6643-40E8-8336-3AB304ED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943" y="965200"/>
            <a:ext cx="6118614" cy="4562473"/>
          </a:xfrm>
        </p:spPr>
        <p:txBody>
          <a:bodyPr anchor="ctr">
            <a:normAutofit/>
          </a:bodyPr>
          <a:lstStyle/>
          <a:p>
            <a:r>
              <a:rPr lang="en-GB" err="1"/>
              <a:t>Kogel</a:t>
            </a:r>
            <a:r>
              <a:rPr lang="en-GB"/>
              <a:t> </a:t>
            </a:r>
            <a:r>
              <a:rPr lang="en-GB" err="1"/>
              <a:t>mogel</a:t>
            </a:r>
            <a:r>
              <a:rPr lang="en-GB"/>
              <a:t>  </a:t>
            </a:r>
            <a:r>
              <a:rPr lang="en-US">
                <a:hlinkClick r:id="rId4"/>
              </a:rPr>
              <a:t>https://zaq2.pl/video/pybb</a:t>
            </a:r>
            <a:endParaRPr lang="en-US"/>
          </a:p>
          <a:p>
            <a:endParaRPr lang="en-GB"/>
          </a:p>
          <a:p>
            <a:r>
              <a:rPr lang="en-GB"/>
              <a:t>Mazurek </a:t>
            </a:r>
            <a:r>
              <a:rPr lang="en-GB">
                <a:hlinkClick r:id="rId5"/>
              </a:rPr>
              <a:t>https://ninateka.pl/film/mazurek-julia-kolberger</a:t>
            </a:r>
            <a:endParaRPr lang="en-GB"/>
          </a:p>
          <a:p>
            <a:pPr marL="3690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9412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 err="1"/>
              <a:t>Tematy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76AF18-F120-4D4F-BFEE-AA33A8B4C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746216"/>
              </p:ext>
            </p:extLst>
          </p:nvPr>
        </p:nvGraphicFramePr>
        <p:xfrm>
          <a:off x="995680" y="1306712"/>
          <a:ext cx="10353677" cy="555128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385668">
                  <a:extLst>
                    <a:ext uri="{9D8B030D-6E8A-4147-A177-3AD203B41FA5}">
                      <a16:colId xmlns:a16="http://schemas.microsoft.com/office/drawing/2014/main" val="2618730246"/>
                    </a:ext>
                  </a:extLst>
                </a:gridCol>
                <a:gridCol w="2575472">
                  <a:extLst>
                    <a:ext uri="{9D8B030D-6E8A-4147-A177-3AD203B41FA5}">
                      <a16:colId xmlns:a16="http://schemas.microsoft.com/office/drawing/2014/main" val="2522585906"/>
                    </a:ext>
                  </a:extLst>
                </a:gridCol>
                <a:gridCol w="2341407">
                  <a:extLst>
                    <a:ext uri="{9D8B030D-6E8A-4147-A177-3AD203B41FA5}">
                      <a16:colId xmlns:a16="http://schemas.microsoft.com/office/drawing/2014/main" val="3978290848"/>
                    </a:ext>
                  </a:extLst>
                </a:gridCol>
                <a:gridCol w="3051130">
                  <a:extLst>
                    <a:ext uri="{9D8B030D-6E8A-4147-A177-3AD203B41FA5}">
                      <a16:colId xmlns:a16="http://schemas.microsoft.com/office/drawing/2014/main" val="2865399043"/>
                    </a:ext>
                  </a:extLst>
                </a:gridCol>
              </a:tblGrid>
              <a:tr h="1201033">
                <a:tc>
                  <a:txBody>
                    <a:bodyPr/>
                    <a:lstStyle/>
                    <a:p>
                      <a:r>
                        <a:rPr lang="en-GB" sz="1600" b="0" cap="all" spc="150" dirty="0">
                          <a:solidFill>
                            <a:schemeClr val="lt1"/>
                          </a:solidFill>
                        </a:rPr>
                        <a:t> Aspects of Polish-speaking society: past and current trends</a:t>
                      </a:r>
                    </a:p>
                  </a:txBody>
                  <a:tcPr marL="107662" marR="107662" marT="107662" marB="10766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cap="all" spc="150" dirty="0">
                          <a:solidFill>
                            <a:schemeClr val="lt1"/>
                          </a:solidFill>
                        </a:rPr>
                        <a:t> Aspects of Polish-speaking society: past and current issues</a:t>
                      </a:r>
                    </a:p>
                    <a:p>
                      <a:endParaRPr lang="en-GB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07662" marR="107662" marT="107662" marB="10766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cap="all" spc="150" dirty="0">
                          <a:solidFill>
                            <a:schemeClr val="lt1"/>
                          </a:solidFill>
                        </a:rPr>
                        <a:t> Artistic culture in the Polish-speaking world past and present</a:t>
                      </a:r>
                    </a:p>
                    <a:p>
                      <a:endParaRPr lang="en-GB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07662" marR="107662" marT="107662" marB="10766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cap="all" spc="150" dirty="0">
                          <a:solidFill>
                            <a:schemeClr val="lt1"/>
                          </a:solidFill>
                        </a:rPr>
                        <a:t>Aspects of political life in Poland past and present</a:t>
                      </a:r>
                    </a:p>
                  </a:txBody>
                  <a:tcPr marL="107662" marR="107662" marT="107662" marB="10766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83567"/>
                  </a:ext>
                </a:extLst>
              </a:tr>
              <a:tr h="1954669">
                <a:tc>
                  <a:txBody>
                    <a:bodyPr/>
                    <a:lstStyle/>
                    <a:p>
                      <a:r>
                        <a:rPr lang="en-GB" sz="1600" b="1" u="sng" cap="none" spc="0">
                          <a:solidFill>
                            <a:schemeClr val="tx1"/>
                          </a:solidFill>
                        </a:rPr>
                        <a:t>The Polish family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Changing roles within the family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The generation gap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Traditional and modern values</a:t>
                      </a:r>
                    </a:p>
                    <a:p>
                      <a:r>
                        <a:rPr lang="en-GB" sz="1600" b="1" u="sng" cap="none" spc="0">
                          <a:solidFill>
                            <a:schemeClr val="tx1"/>
                          </a:solidFill>
                        </a:rPr>
                        <a:t>The evolution of the digital world in Poland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The internet in daily life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Social media – benefits and dangers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 The digitalisation of Polish society</a:t>
                      </a:r>
                    </a:p>
                  </a:txBody>
                  <a:tcPr marL="107662" marR="107662" marT="107662" marB="107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sng" cap="none" spc="0">
                          <a:solidFill>
                            <a:schemeClr val="tx1"/>
                          </a:solidFill>
                        </a:rPr>
                        <a:t>Social diversity and mobility in Poland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 Education and career choices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People on the margins of society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600" b="1" u="sng" cap="none" spc="0">
                          <a:solidFill>
                            <a:schemeClr val="tx1"/>
                          </a:solidFill>
                        </a:rPr>
                        <a:t>Tolerance and respect </a:t>
                      </a:r>
                    </a:p>
                    <a:p>
                      <a:r>
                        <a:rPr lang="en-GB" sz="1600" b="1" u="sng" cap="none" spc="0">
                          <a:solidFill>
                            <a:schemeClr val="tx1"/>
                          </a:solidFill>
                        </a:rPr>
                        <a:t>Impact of emigration on Polish society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Reasons for emigration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Advantages and disadvantages for Polish society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>
                          <a:solidFill>
                            <a:schemeClr val="tx1"/>
                          </a:solidFill>
                        </a:rPr>
                        <a:t>Attitudes within Poland to migration </a:t>
                      </a:r>
                    </a:p>
                  </a:txBody>
                  <a:tcPr marL="107662" marR="107662" marT="107662" marB="107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sng" cap="none" spc="0" dirty="0">
                          <a:solidFill>
                            <a:schemeClr val="tx1"/>
                          </a:solidFill>
                        </a:rPr>
                        <a:t>Festivals and traditions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Roots and origins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Social and economic impact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 Regional and local heritage</a:t>
                      </a:r>
                    </a:p>
                    <a:p>
                      <a:r>
                        <a:rPr lang="en-GB" sz="1600" b="1" u="sng" cap="none" spc="0" dirty="0">
                          <a:solidFill>
                            <a:schemeClr val="tx1"/>
                          </a:solidFill>
                        </a:rPr>
                        <a:t>Polish cultural life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 Cinema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Art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Music </a:t>
                      </a:r>
                    </a:p>
                  </a:txBody>
                  <a:tcPr marL="107662" marR="107662" marT="107662" marB="107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sng" cap="none" spc="0" dirty="0">
                          <a:solidFill>
                            <a:schemeClr val="tx1"/>
                          </a:solidFill>
                        </a:rPr>
                        <a:t>Poland and the European Union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The role of Poland in Europe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 The benefits of membership of the EU for Poland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 The challenges of membership of the EU for Poland </a:t>
                      </a:r>
                    </a:p>
                    <a:p>
                      <a:r>
                        <a:rPr lang="en-GB" sz="1600" b="1" u="sng" cap="none" spc="0" dirty="0">
                          <a:solidFill>
                            <a:schemeClr val="tx1"/>
                          </a:solidFill>
                        </a:rPr>
                        <a:t>Polish politics and young people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Young people and their engagement with politics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 Priorities for youth politics in Poland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</a:rPr>
                        <a:t>Values and ideals</a:t>
                      </a:r>
                    </a:p>
                  </a:txBody>
                  <a:tcPr marL="107662" marR="107662" marT="107662" marB="1076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36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E2020-32D4-4B07-B3E3-9B82B9CE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The Polish Family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F82A3-B4F3-4CA6-88DE-AAA8203D7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en-GB" dirty="0"/>
              <a:t>Pi</a:t>
            </a:r>
            <a:r>
              <a:rPr lang="pl-PL" dirty="0" err="1"/>
              <a:t>erwszym</a:t>
            </a:r>
            <a:r>
              <a:rPr lang="pl-PL" dirty="0"/>
              <a:t> tematem, którym przerabiamy na zajęciach jest polska rodzina.</a:t>
            </a:r>
          </a:p>
          <a:p>
            <a:pPr marL="36900" indent="0">
              <a:buNone/>
            </a:pPr>
            <a:r>
              <a:rPr lang="pl-PL" dirty="0"/>
              <a:t>Waszym zadaniem jest przeczytać załączone artykuły(</a:t>
            </a:r>
            <a:r>
              <a:rPr lang="en-GB" dirty="0" err="1"/>
              <a:t>przede</a:t>
            </a:r>
            <a:r>
              <a:rPr lang="en-GB" dirty="0"/>
              <a:t> </a:t>
            </a:r>
            <a:r>
              <a:rPr lang="en-GB" dirty="0" err="1"/>
              <a:t>wszystkim</a:t>
            </a:r>
            <a:r>
              <a:rPr lang="en-GB" dirty="0"/>
              <a:t> </a:t>
            </a:r>
            <a:r>
              <a:rPr lang="en-GB" i="1" dirty="0"/>
              <a:t>“</a:t>
            </a:r>
            <a:r>
              <a:rPr lang="en-GB" i="1" dirty="0" err="1"/>
              <a:t>Przeminay</a:t>
            </a:r>
            <a:r>
              <a:rPr lang="en-GB" i="1" dirty="0"/>
              <a:t> </a:t>
            </a:r>
            <a:r>
              <a:rPr lang="en-GB" i="1" dirty="0" err="1"/>
              <a:t>struktury</a:t>
            </a:r>
            <a:r>
              <a:rPr lang="en-GB" i="1" dirty="0"/>
              <a:t> </a:t>
            </a:r>
            <a:r>
              <a:rPr lang="pl-PL" i="1" dirty="0"/>
              <a:t>i</a:t>
            </a:r>
            <a:r>
              <a:rPr lang="en-GB" i="1" dirty="0"/>
              <a:t> </a:t>
            </a:r>
            <a:r>
              <a:rPr lang="en-GB" i="1" dirty="0" err="1"/>
              <a:t>funkcji</a:t>
            </a:r>
            <a:r>
              <a:rPr lang="en-GB" i="1" dirty="0"/>
              <a:t> </a:t>
            </a:r>
            <a:r>
              <a:rPr lang="en-GB" i="1" dirty="0" err="1"/>
              <a:t>rodzin</a:t>
            </a:r>
            <a:r>
              <a:rPr lang="en-GB" i="1" dirty="0"/>
              <a:t> </a:t>
            </a:r>
            <a:r>
              <a:rPr lang="en-GB" i="1" dirty="0" err="1"/>
              <a:t>polskich</a:t>
            </a:r>
            <a:r>
              <a:rPr lang="pl-PL" i="1" dirty="0"/>
              <a:t>”</a:t>
            </a:r>
            <a:r>
              <a:rPr lang="pl-PL" dirty="0"/>
              <a:t>) i odpowiedzieć na pytania w kolejnych slajdach. Poszukajcie również informacji w Internecie.</a:t>
            </a:r>
          </a:p>
          <a:p>
            <a:pPr marL="36900" indent="0">
              <a:buNone/>
            </a:pPr>
            <a:r>
              <a:rPr lang="pl-PL" dirty="0"/>
              <a:t>Ostatni slajd zawiera również temat pracy do napisania.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45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B326-FF42-4C71-816A-BDA18089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0ABD7-3B93-4F5D-918A-6C61A9C67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Czym jest rodzina? Jak można napisać definicję rodziny?</a:t>
            </a:r>
          </a:p>
          <a:p>
            <a:r>
              <a:rPr lang="pl-PL" dirty="0"/>
              <a:t>Wytłumacz co znaczy:</a:t>
            </a:r>
          </a:p>
          <a:p>
            <a:pPr marL="494100" indent="-457200">
              <a:buAutoNum type="arabicPeriod"/>
            </a:pPr>
            <a:r>
              <a:rPr lang="pl-PL" dirty="0"/>
              <a:t>Rodzina jednopokoleniowa</a:t>
            </a:r>
          </a:p>
          <a:p>
            <a:pPr marL="494100" indent="-457200">
              <a:buAutoNum type="arabicPeriod"/>
            </a:pPr>
            <a:r>
              <a:rPr lang="pl-PL" dirty="0"/>
              <a:t>Rodzina wielopokoleniowa</a:t>
            </a:r>
          </a:p>
          <a:p>
            <a:pPr marL="494100" indent="-457200">
              <a:buAutoNum type="arabicPeriod"/>
            </a:pPr>
            <a:r>
              <a:rPr lang="pl-PL" dirty="0"/>
              <a:t>Rodzina pełna</a:t>
            </a:r>
          </a:p>
          <a:p>
            <a:pPr marL="494100" indent="-457200">
              <a:buAutoNum type="arabicPeriod"/>
            </a:pPr>
            <a:r>
              <a:rPr lang="pl-PL" dirty="0"/>
              <a:t>Rodzina niepełna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30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0525BA9-A43C-4507-B537-1C1FE195F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6FD794E-584A-4E6D-9325-2FCF354F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518220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81180-352A-4677-BC8D-5B6E7930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409" y="1066801"/>
            <a:ext cx="3994527" cy="4724398"/>
          </a:xfrm>
          <a:effectLst/>
        </p:spPr>
        <p:txBody>
          <a:bodyPr anchor="t">
            <a:normAutofit/>
          </a:bodyPr>
          <a:lstStyle/>
          <a:p>
            <a:pPr algn="l"/>
            <a:r>
              <a:rPr lang="pl-PL">
                <a:solidFill>
                  <a:schemeClr val="tx1"/>
                </a:solidFill>
              </a:rPr>
              <a:t>Funkcje rodziny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4F52-F74D-4470-B6D8-E1F15D33B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1"/>
            <a:ext cx="4870147" cy="47244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pl-PL" dirty="0"/>
              <a:t>Jakie funkcje spełnia rodzina? Wyjaśnij, co one oznaczają: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Funkcja opiekuńcza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Funkcja prokreacyjna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Funkcja materialno-ekonomiczna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Funkcja kulturalna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Funkcja socjalizacyjno-wychowawcza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Funkcja </a:t>
            </a:r>
            <a:r>
              <a:rPr lang="pl-PL" dirty="0" err="1"/>
              <a:t>emocjonalno</a:t>
            </a:r>
            <a:r>
              <a:rPr lang="pl-PL" dirty="0"/>
              <a:t> – ekspresyjna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Funkcja </a:t>
            </a:r>
            <a:r>
              <a:rPr lang="pl-PL" dirty="0" err="1"/>
              <a:t>rekreacyjno</a:t>
            </a:r>
            <a:r>
              <a:rPr lang="pl-PL" dirty="0"/>
              <a:t> - towarzyska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863AD-F582-4E34-9459-372ECD5E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8205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5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08801-2208-4444-8D4D-6BA21B06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pl-PL" sz="3900"/>
              <a:t>Jak wyglądały przeobrażenia polskiej rodziny? Od rodziny patriarchalnej do rodziny zmodernizowanej.</a:t>
            </a:r>
            <a:br>
              <a:rPr lang="pl-PL" sz="3900"/>
            </a:br>
            <a:endParaRPr lang="en-GB" sz="39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7C1085-3DC2-47B5-ADE1-F678043B1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pPr marL="36900" indent="0">
              <a:lnSpc>
                <a:spcPct val="100000"/>
              </a:lnSpc>
              <a:buNone/>
            </a:pPr>
            <a:r>
              <a:rPr lang="pl-PL" sz="2100">
                <a:solidFill>
                  <a:schemeClr val="tx1"/>
                </a:solidFill>
              </a:rPr>
              <a:t>1. Od rodziny patriarchalnej do rodziny zmodernizowanej. Jak to rozumiesz?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2100">
                <a:solidFill>
                  <a:schemeClr val="tx1"/>
                </a:solidFill>
              </a:rPr>
              <a:t>           Na czym polegały zmiany w rodzinie?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l-PL" sz="2100">
                <a:solidFill>
                  <a:schemeClr val="tx1"/>
                </a:solidFill>
              </a:rPr>
              <a:t>           Czym były spowodowane?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pl-PL" sz="2100">
                <a:solidFill>
                  <a:schemeClr val="tx1"/>
                </a:solidFill>
              </a:rPr>
              <a:t>2. Jakie są cechy charakterystyczne rodziny zmodernizowanej?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pl-PL" sz="2100">
                <a:solidFill>
                  <a:schemeClr val="tx1"/>
                </a:solidFill>
              </a:rPr>
              <a:t>3. Jak wygląda rola współczesnej żony i matki? W jaki sposób ewaluowała i dlaczego? Na czym polega egalitaryzm małżeński?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pl-PL" sz="2100">
                <a:solidFill>
                  <a:schemeClr val="tx1"/>
                </a:solidFill>
              </a:rPr>
              <a:t>4. Na czym polega funkcja opiekuńcza rodziny? W jaki  sposób się  zmieniła? </a:t>
            </a:r>
          </a:p>
          <a:p>
            <a:pPr marL="36900" indent="0">
              <a:lnSpc>
                <a:spcPct val="100000"/>
              </a:lnSpc>
              <a:buNone/>
            </a:pPr>
            <a:endParaRPr lang="pl-PL" sz="2100">
              <a:solidFill>
                <a:schemeClr val="tx1"/>
              </a:solidFill>
            </a:endParaRPr>
          </a:p>
          <a:p>
            <a:pPr marL="36900" indent="0">
              <a:lnSpc>
                <a:spcPct val="100000"/>
              </a:lnSpc>
              <a:buNone/>
            </a:pPr>
            <a:endParaRPr lang="en-GB" sz="2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0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2A4578-DD2D-42E5-A30D-A61A991B8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CA6AA-C767-4424-812D-91006DF8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51" y="609599"/>
            <a:ext cx="3413156" cy="5273675"/>
          </a:xfrm>
        </p:spPr>
        <p:txBody>
          <a:bodyPr>
            <a:normAutofit/>
          </a:bodyPr>
          <a:lstStyle/>
          <a:p>
            <a:pPr algn="l"/>
            <a:r>
              <a:rPr lang="pl-PL" sz="3600"/>
              <a:t>Pojęcia</a:t>
            </a:r>
            <a:endParaRPr lang="en-GB" sz="3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4F76F-D1CE-4226-A477-F8A3F641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37" y="609599"/>
            <a:ext cx="6889687" cy="52736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0192C-E945-4F10-8C3E-0BF7D1F6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09" y="957943"/>
            <a:ext cx="6292785" cy="4615543"/>
          </a:xfrm>
        </p:spPr>
        <p:txBody>
          <a:bodyPr anchor="ctr">
            <a:normAutofit/>
          </a:bodyPr>
          <a:lstStyle/>
          <a:p>
            <a:r>
              <a:rPr lang="pl-PL" dirty="0"/>
              <a:t>Czy uda ci się wyjaśnić te pojęcia? Czy możesz podać przykłady z życia, gdzie występuje to zjawisko?</a:t>
            </a:r>
          </a:p>
          <a:p>
            <a:pPr marL="494100" indent="-457200">
              <a:buAutoNum type="arabicPeriod"/>
            </a:pPr>
            <a:r>
              <a:rPr lang="pl-PL" dirty="0"/>
              <a:t>Emancypacja kobiet</a:t>
            </a:r>
          </a:p>
          <a:p>
            <a:pPr marL="494100" indent="-457200">
              <a:buAutoNum type="arabicPeriod"/>
            </a:pPr>
            <a:r>
              <a:rPr lang="pl-PL" dirty="0"/>
              <a:t>Maskulinizacja kobiet</a:t>
            </a:r>
          </a:p>
          <a:p>
            <a:pPr marL="494100" indent="-457200">
              <a:buAutoNum type="arabicPeriod"/>
            </a:pPr>
            <a:r>
              <a:rPr lang="pl-PL" dirty="0"/>
              <a:t>Feminizacja mężczyzn</a:t>
            </a:r>
          </a:p>
          <a:p>
            <a:pPr marL="494100" indent="-457200">
              <a:buAutoNum type="arabicPeriod"/>
            </a:pPr>
            <a:r>
              <a:rPr lang="pl-PL" dirty="0"/>
              <a:t>Egalitaryzm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64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D2EF7-5D60-438A-9F0F-C1399AA0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pl-PL"/>
              <a:t>Konflikt pokoleń w rodzinie</a:t>
            </a:r>
            <a:endParaRPr lang="en-GB"/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3B5F-1F87-4651-A7A9-4E83D4450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Jak myślisz, na czym polega konflikt pokoleń?</a:t>
            </a:r>
          </a:p>
          <a:p>
            <a:r>
              <a:rPr lang="pl-PL" dirty="0">
                <a:solidFill>
                  <a:schemeClr val="tx1"/>
                </a:solidFill>
              </a:rPr>
              <a:t>Czy jest on nieunikniony?</a:t>
            </a:r>
          </a:p>
          <a:p>
            <a:r>
              <a:rPr lang="pl-PL" dirty="0">
                <a:solidFill>
                  <a:schemeClr val="tx1"/>
                </a:solidFill>
              </a:rPr>
              <a:t>Jak można sobie z nim poradzić?</a:t>
            </a:r>
          </a:p>
          <a:p>
            <a:r>
              <a:rPr lang="pl-PL" dirty="0">
                <a:solidFill>
                  <a:schemeClr val="tx1"/>
                </a:solidFill>
              </a:rPr>
              <a:t>Co można przekazywać z pokolenia na pokolenie? Co jest dla ciebie szczególnie ważne, co chcesz przekazać potomkom?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5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797CA-51AE-4245-A8B2-F5D018052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13CF6-CAE0-4A88-A734-2A3DBFE89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A0F563E-AA34-4C94-A55E-CE81C1D46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0" t="6371" r="22834" b="5927"/>
          <a:stretch/>
        </p:blipFill>
        <p:spPr>
          <a:xfrm rot="16200000">
            <a:off x="543983" y="1435022"/>
            <a:ext cx="5571066" cy="3987955"/>
          </a:xfrm>
          <a:prstGeom prst="rect">
            <a:avLst/>
          </a:prstGeom>
        </p:spPr>
      </p:pic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D516728-D073-40DB-9FFD-0A8A0AFCF7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67" t="9333" r="11082" b="3111"/>
          <a:stretch/>
        </p:blipFill>
        <p:spPr>
          <a:xfrm rot="16200000">
            <a:off x="6076202" y="1433563"/>
            <a:ext cx="5571066" cy="3990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1ED952-64AF-4666-98B8-C02801B0746E}"/>
              </a:ext>
            </a:extLst>
          </p:cNvPr>
          <p:cNvSpPr txBox="1"/>
          <p:nvPr/>
        </p:nvSpPr>
        <p:spPr>
          <a:xfrm rot="19198974">
            <a:off x="2432204" y="3210560"/>
            <a:ext cx="648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Przeczytaj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tekst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i odpowiedz na pytania.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78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090a6a4-2e00-4603-ac85-f6719c1526c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780173EB5E949A04BFB86F31C2899" ma:contentTypeVersion="" ma:contentTypeDescription="Create a new document." ma:contentTypeScope="" ma:versionID="985a8607b18f5be1d2b4c423b2663920">
  <xsd:schema xmlns:xsd="http://www.w3.org/2001/XMLSchema" xmlns:xs="http://www.w3.org/2001/XMLSchema" xmlns:p="http://schemas.microsoft.com/office/2006/metadata/properties" xmlns:ns2="a9a13303-8c93-46a2-8016-9b333f1977b3" xmlns:ns3="87b9d6d8-7e8b-4d60-b544-64035f7b8238" xmlns:ns4="3090a6a4-2e00-4603-ac85-f6719c1526cb" targetNamespace="http://schemas.microsoft.com/office/2006/metadata/properties" ma:root="true" ma:fieldsID="a64cc92d9ec9195666f32e33393cf283" ns2:_="" ns3:_="" ns4:_="">
    <xsd:import namespace="a9a13303-8c93-46a2-8016-9b333f1977b3"/>
    <xsd:import namespace="87b9d6d8-7e8b-4d60-b544-64035f7b8238"/>
    <xsd:import namespace="3090a6a4-2e00-4603-ac85-f6719c1526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13303-8c93-46a2-8016-9b333f1977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d6d8-7e8b-4d60-b544-64035f7b8238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0a6a4-2e00-4603-ac85-f6719c152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3090a6a4-2e00-4603-ac85-f6719c1526cb"/>
    <ds:schemaRef ds:uri="http://schemas.microsoft.com/office/2006/metadata/properties"/>
    <ds:schemaRef ds:uri="http://schemas.openxmlformats.org/package/2006/metadata/core-properties"/>
    <ds:schemaRef ds:uri="87b9d6d8-7e8b-4d60-b544-64035f7b8238"/>
    <ds:schemaRef ds:uri="a9a13303-8c93-46a2-8016-9b333f1977b3"/>
  </ds:schemaRefs>
</ds:datastoreItem>
</file>

<file path=customXml/itemProps3.xml><?xml version="1.0" encoding="utf-8"?>
<ds:datastoreItem xmlns:ds="http://schemas.openxmlformats.org/officeDocument/2006/customXml" ds:itemID="{941A15B0-ADD6-4C94-A20D-B02A228A1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13303-8c93-46a2-8016-9b333f1977b3"/>
    <ds:schemaRef ds:uri="87b9d6d8-7e8b-4d60-b544-64035f7b8238"/>
    <ds:schemaRef ds:uri="3090a6a4-2e00-4603-ac85-f6719c152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Goudy Old Style</vt:lpstr>
      <vt:lpstr>Wingdings</vt:lpstr>
      <vt:lpstr>Wingdings 2</vt:lpstr>
      <vt:lpstr>SlateVTI</vt:lpstr>
      <vt:lpstr>A-level Project </vt:lpstr>
      <vt:lpstr>Tematy</vt:lpstr>
      <vt:lpstr>The Polish Family</vt:lpstr>
      <vt:lpstr>Definicja</vt:lpstr>
      <vt:lpstr>Funkcje rodziny</vt:lpstr>
      <vt:lpstr>Jak wyglądały przeobrażenia polskiej rodziny? Od rodziny patriarchalnej do rodziny zmodernizowanej. </vt:lpstr>
      <vt:lpstr>Pojęcia</vt:lpstr>
      <vt:lpstr>Konflikt pokoleń w rodzinie</vt:lpstr>
      <vt:lpstr>PowerPoint Presentation</vt:lpstr>
      <vt:lpstr>„Domy rodzinne to hotele” praca</vt:lpstr>
      <vt:lpstr>Filmy obrazujące tematykę rodziny oraz zmiany pokoleniowe.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2020-05-21T09:29:53Z</dcterms:created>
  <dcterms:modified xsi:type="dcterms:W3CDTF">2020-05-21T10:06:01Z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0x01010013A780173EB5E949A04BFB86F31C2899</vt:lpwstr>
  </property>
</Properties>
</file>