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481" r:id="rId5"/>
    <p:sldId id="518" r:id="rId6"/>
    <p:sldId id="483" r:id="rId7"/>
    <p:sldId id="484" r:id="rId8"/>
    <p:sldId id="498" r:id="rId9"/>
    <p:sldId id="499" r:id="rId10"/>
    <p:sldId id="485" r:id="rId11"/>
    <p:sldId id="486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08" r:id="rId21"/>
    <p:sldId id="510" r:id="rId22"/>
    <p:sldId id="511" r:id="rId23"/>
    <p:sldId id="512" r:id="rId24"/>
    <p:sldId id="509" r:id="rId25"/>
    <p:sldId id="517" r:id="rId26"/>
    <p:sldId id="514" r:id="rId27"/>
    <p:sldId id="513" r:id="rId28"/>
    <p:sldId id="515" r:id="rId29"/>
    <p:sldId id="51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88534" autoAdjust="0"/>
  </p:normalViewPr>
  <p:slideViewPr>
    <p:cSldViewPr>
      <p:cViewPr varScale="1">
        <p:scale>
          <a:sx n="84" d="100"/>
          <a:sy n="84" d="100"/>
        </p:scale>
        <p:origin x="764" y="7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48.png"/><Relationship Id="rId3" Type="http://schemas.openxmlformats.org/officeDocument/2006/relationships/image" Target="../media/image100.png"/><Relationship Id="rId7" Type="http://schemas.openxmlformats.org/officeDocument/2006/relationships/image" Target="../media/image141.png"/><Relationship Id="rId12" Type="http://schemas.openxmlformats.org/officeDocument/2006/relationships/image" Target="../media/image4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80.png"/><Relationship Id="rId5" Type="http://schemas.openxmlformats.org/officeDocument/2006/relationships/image" Target="../media/image122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20.png"/><Relationship Id="rId7" Type="http://schemas.openxmlformats.org/officeDocument/2006/relationships/image" Target="../media/image141.png"/><Relationship Id="rId12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250.png"/><Relationship Id="rId5" Type="http://schemas.openxmlformats.org/officeDocument/2006/relationships/image" Target="../media/image122.png"/><Relationship Id="rId4" Type="http://schemas.openxmlformats.org/officeDocument/2006/relationships/image" Target="../media/image110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17" Type="http://schemas.openxmlformats.org/officeDocument/2006/relationships/image" Target="../media/image51.png"/><Relationship Id="rId2" Type="http://schemas.openxmlformats.org/officeDocument/2006/relationships/image" Target="../media/image27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5" Type="http://schemas.openxmlformats.org/officeDocument/2006/relationships/image" Target="../media/image4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56.png"/><Relationship Id="rId7" Type="http://schemas.openxmlformats.org/officeDocument/2006/relationships/image" Target="../media/image110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590.png"/><Relationship Id="rId18" Type="http://schemas.openxmlformats.org/officeDocument/2006/relationships/image" Target="../media/image64.png"/><Relationship Id="rId7" Type="http://schemas.openxmlformats.org/officeDocument/2006/relationships/image" Target="../media/image141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570.png"/><Relationship Id="rId5" Type="http://schemas.openxmlformats.org/officeDocument/2006/relationships/image" Target="../media/image122.png"/><Relationship Id="rId15" Type="http://schemas.openxmlformats.org/officeDocument/2006/relationships/image" Target="../media/image63.png"/><Relationship Id="rId10" Type="http://schemas.openxmlformats.org/officeDocument/2006/relationships/image" Target="../media/image560.png"/><Relationship Id="rId4" Type="http://schemas.openxmlformats.org/officeDocument/2006/relationships/image" Target="../media/image11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110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9.png"/><Relationship Id="rId17" Type="http://schemas.openxmlformats.org/officeDocument/2006/relationships/image" Target="../media/image118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6.png"/><Relationship Id="rId19" Type="http://schemas.openxmlformats.org/officeDocument/2006/relationships/image" Target="../media/image12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7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9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1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3 :: </a:t>
            </a:r>
            <a:r>
              <a:rPr lang="en-GB" dirty="0"/>
              <a:t>Equations and Inequalities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On the same axes, draw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blipFill>
                <a:blip r:embed="rId2"/>
                <a:stretch>
                  <a:fillRect l="-1148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5" y="2190176"/>
            <a:ext cx="3741156" cy="3246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981347"/>
            <a:ext cx="3937830" cy="3599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43779" y="821904"/>
                <a:ext cx="4246221" cy="595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dirty="0"/>
                  <a:t>b) Use your graph to write down the solutions to the simultaneous equations.</a:t>
                </a:r>
                <a:br>
                  <a:rPr lang="en-GB" dirty="0"/>
                </a:br>
                <a:br>
                  <a:rPr lang="en-GB" sz="3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𝒐𝒓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(We could always substitute into the original equations to check they work)</a:t>
                </a:r>
              </a:p>
              <a:p>
                <a:endParaRPr lang="en-GB" dirty="0"/>
              </a:p>
              <a:p>
                <a:r>
                  <a:rPr lang="en-GB" dirty="0"/>
                  <a:t>c) What algebraic method (perhaps thinking about the previous chapter), could we have used to show the graphs would have intersected twice? </a:t>
                </a:r>
              </a:p>
              <a:p>
                <a:endParaRPr lang="en-GB" sz="1100" b="1" dirty="0"/>
              </a:p>
              <a:p>
                <a:r>
                  <a:rPr lang="en-GB" sz="1600" b="1" dirty="0"/>
                  <a:t>Substituting linear equation into quadratic: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Since there were two points of intersection, the equation must have two distinct solutions.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GB" sz="1600" b="1" dirty="0"/>
                </a:br>
                <a:r>
                  <a:rPr lang="en-GB" sz="1600" b="1" dirty="0"/>
                  <a:t>Thus the quadratic has two distinct solutions, i.e. we have two points of intersection.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79" y="821904"/>
                <a:ext cx="4246221" cy="5956824"/>
              </a:xfrm>
              <a:prstGeom prst="rect">
                <a:avLst/>
              </a:prstGeom>
              <a:blipFill>
                <a:blip r:embed="rId4"/>
                <a:stretch>
                  <a:fillRect l="-1293" t="-614" r="-1437" b="-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18248" y="1443803"/>
            <a:ext cx="4197152" cy="1019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4410" y="3909642"/>
            <a:ext cx="4258921" cy="2746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1864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On the same axes, draw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blipFill>
                <a:blip r:embed="rId2"/>
                <a:stretch>
                  <a:fillRect l="-1148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1" y="2156767"/>
            <a:ext cx="4536504" cy="3738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08103" y="859172"/>
                <a:ext cx="3468341" cy="426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b) Prove algebraically that the lines never meet.</a:t>
                </a:r>
              </a:p>
              <a:p>
                <a:endParaRPr lang="en-GB" dirty="0"/>
              </a:p>
              <a:p>
                <a:r>
                  <a:rPr lang="en-GB" b="1" dirty="0"/>
                  <a:t>When we try to solve simultaneously by substitution, the equation must have no solutions.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therefore no solutions, and therefore no points of intersection.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3" y="859172"/>
                <a:ext cx="3468341" cy="4265976"/>
              </a:xfrm>
              <a:prstGeom prst="rect">
                <a:avLst/>
              </a:prstGeom>
              <a:blipFill>
                <a:blip r:embed="rId4"/>
                <a:stretch>
                  <a:fillRect l="-1582" t="-857" r="-1933" b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0936" y="2057546"/>
            <a:ext cx="4646364" cy="38479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7731" y="1772816"/>
            <a:ext cx="3382269" cy="4122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10582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Final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859172"/>
                <a:ext cx="8640960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line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/>
                  <a:t> meets the curve with equation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at exactly one point. 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is a positive constant:</a:t>
                </a:r>
              </a:p>
              <a:p>
                <a:r>
                  <a:rPr lang="en-GB" sz="2000" dirty="0"/>
                  <a:t>a) 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b) For this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, find the coordinates of this point of intersection.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59172"/>
                <a:ext cx="8640960" cy="1323439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636912"/>
                <a:ext cx="792088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Substituting: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Since one point of intersection, equation has one solution,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16−4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="0" dirty="0"/>
                  <a:t> is positive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endParaRPr lang="en-GB" dirty="0"/>
              </a:p>
              <a:p>
                <a:pPr/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+1=−1     →   (−1,−1)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920880" cy="4247317"/>
              </a:xfrm>
              <a:prstGeom prst="rect">
                <a:avLst/>
              </a:prstGeom>
              <a:blipFill>
                <a:blip r:embed="rId3"/>
                <a:stretch>
                  <a:fillRect l="-615" t="-862" b="-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6920" y="2692400"/>
            <a:ext cx="269180" cy="253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920" y="5744105"/>
            <a:ext cx="269180" cy="253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55478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can breathe a sigh of relief as we were expecting one solution only.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5508104" y="5870982"/>
            <a:ext cx="504056" cy="51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4642" y="2676129"/>
            <a:ext cx="7971358" cy="2797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2062" y="5575300"/>
            <a:ext cx="7973938" cy="1231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</p:spTree>
    <p:extLst>
      <p:ext uri="{BB962C8B-B14F-4D97-AF65-F5344CB8AC3E}">
        <p14:creationId xmlns:p14="http://schemas.microsoft.com/office/powerpoint/2010/main" val="40634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45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9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Recall that a </a:t>
            </a:r>
            <a:r>
              <a:rPr lang="en-GB" sz="2000" b="1" dirty="0"/>
              <a:t>set</a:t>
            </a:r>
            <a:r>
              <a:rPr lang="en-GB" sz="2000" dirty="0"/>
              <a:t> is a </a:t>
            </a:r>
            <a:r>
              <a:rPr lang="en-GB" sz="2000" b="1" dirty="0"/>
              <a:t>collection of values </a:t>
            </a:r>
            <a:r>
              <a:rPr lang="en-GB" sz="2000" dirty="0"/>
              <a:t>such that:</a:t>
            </a:r>
          </a:p>
          <a:p>
            <a:pPr marL="342900" indent="-342900">
              <a:buAutoNum type="alphaLcParenR"/>
            </a:pPr>
            <a:r>
              <a:rPr lang="en-GB" sz="2000" dirty="0"/>
              <a:t>The </a:t>
            </a:r>
            <a:r>
              <a:rPr lang="en-GB" sz="2000" b="1" dirty="0"/>
              <a:t>order of values does not matter</a:t>
            </a:r>
            <a:r>
              <a:rPr lang="en-GB" sz="2000" dirty="0"/>
              <a:t>.</a:t>
            </a:r>
          </a:p>
          <a:p>
            <a:pPr marL="342900" indent="-342900">
              <a:buAutoNum type="alphaLcParenR"/>
            </a:pPr>
            <a:r>
              <a:rPr lang="en-GB" sz="2000" dirty="0"/>
              <a:t>There are </a:t>
            </a:r>
            <a:r>
              <a:rPr lang="en-GB" sz="2000" b="1" dirty="0"/>
              <a:t>no duplicates</a:t>
            </a:r>
            <a:r>
              <a:rPr lang="en-GB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1175489"/>
            <a:ext cx="223224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Froflection</a:t>
            </a:r>
            <a:r>
              <a:rPr lang="en-GB" sz="1400" dirty="0"/>
              <a:t>: Sets seem sensible for listing solutions to an equation, as the order doesn’t matter</a:t>
            </a:r>
            <a:r>
              <a:rPr lang="en-GB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89500" y="1371601"/>
            <a:ext cx="1373077" cy="37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638" y="1975954"/>
                <a:ext cx="7416824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Recap from GCSE: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We use curly braces to list the values in a set, e.g.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1,4,6,7</m:t>
                        </m:r>
                      </m:e>
                    </m:d>
                  </m:oMath>
                </a14:m>
                <a:endParaRPr lang="en-GB" sz="17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If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are sets then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is the </a:t>
                </a:r>
                <a:r>
                  <a:rPr lang="en-GB" sz="1700" b="1" dirty="0"/>
                  <a:t>intersection</a:t>
                </a:r>
                <a:r>
                  <a:rPr lang="en-GB" sz="1700" dirty="0"/>
                  <a:t>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, giving a set which has the elements in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b="1" u="sng" dirty="0"/>
                  <a:t>and</a:t>
                </a:r>
                <a:r>
                  <a:rPr lang="en-GB" sz="1700" dirty="0"/>
                  <a:t>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is the </a:t>
                </a:r>
                <a:r>
                  <a:rPr lang="en-GB" sz="1700" b="1" dirty="0"/>
                  <a:t>union</a:t>
                </a:r>
                <a:r>
                  <a:rPr lang="en-GB" sz="1700" dirty="0"/>
                  <a:t> of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, giving a set which has the elements in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b="1" u="sng" dirty="0"/>
                  <a:t>or</a:t>
                </a:r>
                <a:r>
                  <a:rPr lang="en-GB" sz="1700" dirty="0"/>
                  <a:t> in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700" dirty="0"/>
                  <a:t> is the empty set, i.e. the set with nothing in 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Sets can also be infinitely large.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1700" dirty="0"/>
                  <a:t> is the set of natural numbers (all positive integers),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1700" dirty="0"/>
                  <a:t> is the set of all integers (including negative numbers and 0)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700" dirty="0"/>
                  <a:t> is the set of all real numbers (including all possible decimals).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We write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to mean “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u="sng" dirty="0"/>
                  <a:t>is a member of</a:t>
                </a:r>
                <a:r>
                  <a:rPr lang="en-GB" sz="1700" dirty="0"/>
                  <a:t> the set A”. So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700" dirty="0"/>
                  <a:t> would mean “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 is a real number”.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8" y="1975954"/>
                <a:ext cx="7416824" cy="3354765"/>
              </a:xfrm>
              <a:prstGeom prst="rect">
                <a:avLst/>
              </a:prstGeom>
              <a:blipFill>
                <a:blip r:embed="rId2"/>
                <a:stretch>
                  <a:fillRect l="-1316" t="-1455" r="-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9048" y="5292824"/>
                <a:ext cx="62646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3,4,5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3,4,5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48" y="5292824"/>
                <a:ext cx="6264696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081836" y="5232400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1836" y="5732782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1836" y="6233164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7713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possible to construct sets without having to explicitly list its values. We use: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792" y="1844824"/>
                <a:ext cx="345638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𝑒𝑥𝑝𝑟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𝑐𝑜𝑛𝑑𝑖𝑡𝑖𝑜𝑛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𝑒𝑥𝑝𝑟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𝑐𝑜𝑛𝑑𝑖𝑡𝑖𝑜𝑛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844824"/>
                <a:ext cx="3456384" cy="646331"/>
              </a:xfrm>
              <a:prstGeom prst="rect">
                <a:avLst/>
              </a:prstGeom>
              <a:blipFill>
                <a:blip r:embed="rId2"/>
                <a:stretch>
                  <a:fillRect l="-122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806" y="2831671"/>
            <a:ext cx="552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you guess what sets the following give?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5280" y="3945509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={0,2,−2,4,−4,6,−6,…}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80" y="3945509"/>
                <a:ext cx="692538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71192" y="3572375"/>
                <a:ext cx="4207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(In words “All numbers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u="sng" dirty="0"/>
                  <a:t>such that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an integer)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192" y="3572375"/>
                <a:ext cx="4207409" cy="307777"/>
              </a:xfrm>
              <a:prstGeom prst="rect">
                <a:avLst/>
              </a:prstGeom>
              <a:blipFill>
                <a:blip r:embed="rId4"/>
                <a:stretch>
                  <a:fillRect l="-43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88224" y="155712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| or : means “such that”.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11320" y="1679944"/>
            <a:ext cx="391499" cy="16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25597" y="3790059"/>
            <a:ext cx="303065" cy="12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0403" y="3943695"/>
            <a:ext cx="163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The set of all even numbers!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912" y="4499290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={2,4,8,16,32,…}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2" y="4499290"/>
                <a:ext cx="69253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912" y="5079202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𝑎𝑟𝑒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𝑝𝑟𝑖𝑚𝑒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={4,6,10,14,15,…}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2" y="5079202"/>
                <a:ext cx="69253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020272" y="5112466"/>
            <a:ext cx="197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All possible products of two primes.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51017" y="3850166"/>
            <a:ext cx="5380601" cy="636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017" y="4488754"/>
            <a:ext cx="5380601" cy="51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29972" y="5064628"/>
            <a:ext cx="4643908" cy="51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735" y="5896195"/>
            <a:ext cx="753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previously talked about ‘solutions sets’, so set builder notation is very useful for specifying the set of solutions!</a:t>
            </a:r>
          </a:p>
        </p:txBody>
      </p:sp>
    </p:spTree>
    <p:extLst>
      <p:ext uri="{BB962C8B-B14F-4D97-AF65-F5344CB8AC3E}">
        <p14:creationId xmlns:p14="http://schemas.microsoft.com/office/powerpoint/2010/main" val="30862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5" grpId="0"/>
      <p:bldP spid="17" grpId="0"/>
      <p:bldP spid="18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80" y="854016"/>
            <a:ext cx="712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you use set builder notation to specify the following sets?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38140" y="2035578"/>
            <a:ext cx="289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odd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62879" y="2030856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{2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  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879" y="2030856"/>
                <a:ext cx="36004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8141" y="2821471"/>
            <a:ext cx="289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greater than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5651" y="2876329"/>
                <a:ext cx="2925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&gt;5}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51" y="2876329"/>
                <a:ext cx="29253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03595" y="3358484"/>
                <a:ext cx="3600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Technically it should be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&gt;5,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1400" dirty="0"/>
                  <a:t> but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r>
                  <a:rPr lang="en-GB" sz="1400" dirty="0"/>
                  <a:t> by default implies </a:t>
                </a:r>
                <a:r>
                  <a:rPr lang="en-GB" sz="1400" b="1" dirty="0"/>
                  <a:t>real numbers</a:t>
                </a:r>
                <a:r>
                  <a:rPr lang="en-GB" sz="1400" dirty="0"/>
                  <a:t> greater than 5.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95" y="3358484"/>
                <a:ext cx="3600400" cy="738664"/>
              </a:xfrm>
              <a:prstGeom prst="rect">
                <a:avLst/>
              </a:prstGeom>
              <a:blipFill>
                <a:blip r:embed="rId4"/>
                <a:stretch>
                  <a:fillRect l="-508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7544" y="4032121"/>
            <a:ext cx="326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less than 5 </a:t>
            </a:r>
            <a:r>
              <a:rPr lang="en-GB" sz="2400" b="1" dirty="0"/>
              <a:t>or</a:t>
            </a:r>
            <a:r>
              <a:rPr lang="en-GB" sz="2400" dirty="0"/>
              <a:t> greater than 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45651" y="4135214"/>
                <a:ext cx="45587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&lt;5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&gt;7}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51" y="4135214"/>
                <a:ext cx="45587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26766" y="465374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/>
              <a:t>We combine the two sets together.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400653"/>
            <a:ext cx="350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between 5 and 7 inclusive.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03595" y="5369234"/>
                <a:ext cx="45587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 5≤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≤7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95" y="5369234"/>
                <a:ext cx="45587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05940" y="5816151"/>
                <a:ext cx="42824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While we could technically write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∩{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≤7}</m:t>
                    </m:r>
                  </m:oMath>
                </a14:m>
                <a:r>
                  <a:rPr lang="en-GB" sz="1400" dirty="0"/>
                  <a:t>, we tend to write multiple required conditions within the same set.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40" y="5816151"/>
                <a:ext cx="4282484" cy="738664"/>
              </a:xfrm>
              <a:prstGeom prst="rect">
                <a:avLst/>
              </a:prstGeom>
              <a:blipFill>
                <a:blip r:embed="rId7"/>
                <a:stretch>
                  <a:fillRect l="-427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067904" y="1940588"/>
            <a:ext cx="3917147" cy="6643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3109" y="2956698"/>
            <a:ext cx="3917147" cy="1083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7904" y="4198182"/>
            <a:ext cx="3917147" cy="841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45651" y="5400653"/>
            <a:ext cx="4151063" cy="121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4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Recap of linear inequalities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1560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Inequality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558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Solution Set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1751" y="1538035"/>
            <a:ext cx="8424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83968" y="1124744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1772816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+1&gt;5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3384376" cy="461665"/>
              </a:xfrm>
              <a:prstGeom prst="rect">
                <a:avLst/>
              </a:prstGeom>
              <a:blipFill>
                <a:blip r:embed="rId2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40558" y="177281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58" y="1772815"/>
                <a:ext cx="3384376" cy="461665"/>
              </a:xfrm>
              <a:prstGeom prst="rect">
                <a:avLst/>
              </a:prstGeom>
              <a:blipFill>
                <a:blip r:embed="rId3"/>
                <a:stretch>
                  <a:fillRect l="-1622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2337883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≥5−2(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37883"/>
                <a:ext cx="3384376" cy="461665"/>
              </a:xfrm>
              <a:prstGeom prst="rect">
                <a:avLst/>
              </a:prstGeom>
              <a:blipFill>
                <a:blip r:embed="rId4"/>
                <a:stretch>
                  <a:fillRect l="-360" r="-899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9210" y="2292961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≥7.2}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10" y="2292961"/>
                <a:ext cx="3384376" cy="461665"/>
              </a:xfrm>
              <a:prstGeom prst="rect">
                <a:avLst/>
              </a:prstGeom>
              <a:blipFill>
                <a:blip r:embed="rId5"/>
                <a:stretch>
                  <a:fillRect l="-144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9030" y="3029504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30" y="3029504"/>
                <a:ext cx="33843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49210" y="301279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≤−2}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10" y="3012795"/>
                <a:ext cx="3384376" cy="461665"/>
              </a:xfrm>
              <a:prstGeom prst="rect">
                <a:avLst/>
              </a:prstGeom>
              <a:blipFill>
                <a:blip r:embed="rId7"/>
                <a:stretch>
                  <a:fillRect l="-144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439443" y="29345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Multiplying or both sides of an inequality by a negative number reverses the direction.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57002" y="1669312"/>
            <a:ext cx="4321184" cy="520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66531" y="2286493"/>
            <a:ext cx="4321184" cy="520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66531" y="2934548"/>
            <a:ext cx="4321184" cy="854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5950" y="41490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Combining Inequalities: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43608" y="4561079"/>
                <a:ext cx="64807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/>
                  <a:t>, what is the combined solution set?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61079"/>
                <a:ext cx="6480720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17369" y="5570226"/>
                <a:ext cx="2518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69" y="5570226"/>
                <a:ext cx="251822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04751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4079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12647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2565893" y="5465041"/>
            <a:ext cx="216024" cy="209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>
            <a:stCxn id="40" idx="2"/>
          </p:cNvCxnSpPr>
          <p:nvPr/>
        </p:nvCxnSpPr>
        <p:spPr>
          <a:xfrm flipH="1">
            <a:off x="1045513" y="5569617"/>
            <a:ext cx="15203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835696" y="5763368"/>
            <a:ext cx="216024" cy="2091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246526" y="5763368"/>
            <a:ext cx="216024" cy="209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>
            <a:stCxn id="44" idx="2"/>
            <a:endCxn id="43" idx="6"/>
          </p:cNvCxnSpPr>
          <p:nvPr/>
        </p:nvCxnSpPr>
        <p:spPr>
          <a:xfrm flipH="1">
            <a:off x="2051720" y="5867944"/>
            <a:ext cx="119480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19465" y="6043525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If both inequalities have to be satisfied, we have to be on both lines. Place your finger vertically and scan across.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9465" y="5081225"/>
            <a:ext cx="3364503" cy="1700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Fro</a:t>
            </a:r>
            <a:r>
              <a:rPr lang="en-GB" sz="2800" dirty="0"/>
              <a:t> Hint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66531" y="5072691"/>
            <a:ext cx="3173821" cy="17094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</p:spTree>
    <p:extLst>
      <p:ext uri="{BB962C8B-B14F-4D97-AF65-F5344CB8AC3E}">
        <p14:creationId xmlns:p14="http://schemas.microsoft.com/office/powerpoint/2010/main" val="30897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RECAP</a:t>
              </a:r>
              <a:r>
                <a:rPr lang="en-GB" sz="3200" dirty="0"/>
                <a:t> :: Solving Quadratic Inequalities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−15&gt;0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blipFill>
                <a:blip r:embed="rId2"/>
                <a:stretch>
                  <a:fillRect l="-821" b="-17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2180" y="2340823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80" y="2340823"/>
                <a:ext cx="43204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18212" y="1756048"/>
            <a:ext cx="29523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1</a:t>
            </a:r>
            <a:r>
              <a:rPr lang="en-GB" dirty="0"/>
              <a:t>: Get 0 on one side</a:t>
            </a:r>
          </a:p>
          <a:p>
            <a:r>
              <a:rPr lang="en-GB" sz="1400" dirty="0"/>
              <a:t>(already done!)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212" y="2539087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</a:t>
            </a:r>
            <a:r>
              <a:rPr lang="en-GB" dirty="0"/>
              <a:t>: Factorise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18212" y="3174781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</a:t>
            </a:r>
            <a:r>
              <a:rPr lang="en-GB" dirty="0"/>
              <a:t>: Sketch and reason</a:t>
            </a:r>
            <a:endParaRPr lang="en-GB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55576" y="3333651"/>
            <a:ext cx="4323878" cy="2130560"/>
            <a:chOff x="755576" y="3333651"/>
            <a:chExt cx="4323878" cy="213056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: Shape 16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88979" y="3819525"/>
                <a:ext cx="38930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we sketched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we’re interested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i.e. the parts of the line where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is positive.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79" y="3819525"/>
                <a:ext cx="3893096" cy="1200329"/>
              </a:xfrm>
              <a:prstGeom prst="rect">
                <a:avLst/>
              </a:prstGeom>
              <a:blipFill>
                <a:blip r:embed="rId9"/>
                <a:stretch>
                  <a:fillRect l="-1411" t="-3061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824165" y="5059227"/>
            <a:ext cx="2340124" cy="479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-Bolden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3" name="Freeform: Shape 22"/>
          <p:cNvSpPr/>
          <p:nvPr/>
        </p:nvSpPr>
        <p:spPr>
          <a:xfrm>
            <a:off x="876300" y="3971925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/>
          <p:cNvSpPr/>
          <p:nvPr/>
        </p:nvSpPr>
        <p:spPr>
          <a:xfrm flipH="1">
            <a:off x="2524394" y="3967963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164" y="5628334"/>
                <a:ext cx="22861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can you say about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of points in this region?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4" y="5628334"/>
                <a:ext cx="2286136" cy="1077218"/>
              </a:xfrm>
              <a:prstGeom prst="rect">
                <a:avLst/>
              </a:prstGeom>
              <a:blipFill>
                <a:blip r:embed="rId10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539552" y="4713434"/>
            <a:ext cx="336748" cy="94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36280" y="5614771"/>
                <a:ext cx="22861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can you say about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of points in this region?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80" y="5614771"/>
                <a:ext cx="2286136" cy="1077218"/>
              </a:xfrm>
              <a:prstGeom prst="rect">
                <a:avLst/>
              </a:prstGeom>
              <a:blipFill>
                <a:blip r:embed="rId11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3009900" y="4622800"/>
            <a:ext cx="592746" cy="100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68185" y="5726487"/>
                <a:ext cx="30754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&lt;−5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&gt;3}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85" y="5726487"/>
                <a:ext cx="3075495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70500" y="6129943"/>
                <a:ext cx="37465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Note</a:t>
                </a:r>
                <a:r>
                  <a:rPr lang="en-GB" sz="1400" dirty="0"/>
                  <a:t>: If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 is ‘strictly’ greater than 0, i.e. &gt; 0, then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value is strictly less than -5. So the &lt; vs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400" dirty="0"/>
                  <a:t> must match the original question.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0" y="6129943"/>
                <a:ext cx="3746500" cy="738664"/>
              </a:xfrm>
              <a:prstGeom prst="rect">
                <a:avLst/>
              </a:prstGeom>
              <a:blipFill>
                <a:blip r:embed="rId13"/>
                <a:stretch>
                  <a:fillRect l="-489" t="-1653" r="-162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Right 33"/>
          <p:cNvSpPr/>
          <p:nvPr/>
        </p:nvSpPr>
        <p:spPr>
          <a:xfrm>
            <a:off x="4644132" y="5733723"/>
            <a:ext cx="534144" cy="423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49117" y="2298159"/>
            <a:ext cx="3694283" cy="7752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521200" y="2743200"/>
            <a:ext cx="939800" cy="6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9573" y="6385821"/>
            <a:ext cx="1337028" cy="472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34132" y="6361487"/>
            <a:ext cx="1337028" cy="472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98517" y="5667805"/>
            <a:ext cx="3673624" cy="1142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3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/>
      <p:bldP spid="29" grpId="0"/>
      <p:bldP spid="32" grpId="0"/>
      <p:bldP spid="33" grpId="0"/>
      <p:bldP spid="34" grpId="0" animBg="1"/>
      <p:bldP spid="35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Quadratic Inequalities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−15≤0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blipFill>
                <a:blip r:embed="rId2"/>
                <a:stretch>
                  <a:fillRect l="-821" b="-17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2363631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63631"/>
                <a:ext cx="43204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18212" y="1756048"/>
            <a:ext cx="29523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1</a:t>
            </a:r>
            <a:r>
              <a:rPr lang="en-GB" dirty="0"/>
              <a:t>: Get 0 on one side</a:t>
            </a:r>
          </a:p>
          <a:p>
            <a:r>
              <a:rPr lang="en-GB" sz="1400" dirty="0"/>
              <a:t>(already done!)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8212" y="2539087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</a:t>
            </a:r>
            <a:r>
              <a:rPr lang="en-GB" dirty="0"/>
              <a:t>: Factorise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18212" y="3174781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</a:t>
            </a:r>
            <a:r>
              <a:rPr lang="en-GB" dirty="0"/>
              <a:t>: Sketch and reason</a:t>
            </a: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5576" y="3333651"/>
            <a:ext cx="4323878" cy="2130560"/>
            <a:chOff x="755576" y="3333651"/>
            <a:chExt cx="4323878" cy="213056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: Shape 15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Freeform: Shape 23"/>
          <p:cNvSpPr/>
          <p:nvPr/>
        </p:nvSpPr>
        <p:spPr>
          <a:xfrm>
            <a:off x="1410494" y="4927600"/>
            <a:ext cx="1143000" cy="482614"/>
          </a:xfrm>
          <a:custGeom>
            <a:avLst/>
            <a:gdLst>
              <a:gd name="connsiteX0" fmla="*/ 0 w 1143000"/>
              <a:gd name="connsiteY0" fmla="*/ 0 h 482614"/>
              <a:gd name="connsiteX1" fmla="*/ 546100 w 1143000"/>
              <a:gd name="connsiteY1" fmla="*/ 482600 h 482614"/>
              <a:gd name="connsiteX2" fmla="*/ 1143000 w 1143000"/>
              <a:gd name="connsiteY2" fmla="*/ 12700 h 4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82614">
                <a:moveTo>
                  <a:pt x="0" y="0"/>
                </a:moveTo>
                <a:cubicBezTo>
                  <a:pt x="177800" y="240241"/>
                  <a:pt x="355600" y="480483"/>
                  <a:pt x="546100" y="482600"/>
                </a:cubicBezTo>
                <a:cubicBezTo>
                  <a:pt x="736600" y="484717"/>
                  <a:pt x="939800" y="248708"/>
                  <a:pt x="1143000" y="1270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/>
          <p:cNvSpPr/>
          <p:nvPr/>
        </p:nvSpPr>
        <p:spPr>
          <a:xfrm>
            <a:off x="5061821" y="4696179"/>
            <a:ext cx="1022890" cy="6816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74340" y="4830913"/>
                <a:ext cx="26305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 −5≤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≤3}</m:t>
                      </m:r>
                    </m:oMath>
                  </m:oMathPara>
                </a14:m>
                <a:endParaRPr lang="en-GB" sz="24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340" y="4830913"/>
                <a:ext cx="2630523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24889" y="5570936"/>
                <a:ext cx="184809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Bro Note:</a:t>
                </a:r>
                <a:r>
                  <a:rPr lang="en-GB" sz="1400" dirty="0"/>
                  <a:t> As discussed previously, we need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400" dirty="0"/>
                  <a:t> rather than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1400" dirty="0"/>
                  <a:t> to be consistent with the original inequality.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889" y="5570936"/>
                <a:ext cx="1848095" cy="1169551"/>
              </a:xfrm>
              <a:prstGeom prst="rect">
                <a:avLst/>
              </a:prstGeom>
              <a:blipFill>
                <a:blip r:embed="rId11"/>
                <a:stretch>
                  <a:fillRect l="-990" t="-1042" r="-2640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201632" y="4347026"/>
            <a:ext cx="2473220" cy="1090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Final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9560" y="5579320"/>
                <a:ext cx="2563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Again, what can we say about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value of any point in this region?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60" y="5579320"/>
                <a:ext cx="2563195" cy="461665"/>
              </a:xfrm>
              <a:prstGeom prst="rect">
                <a:avLst/>
              </a:prstGeom>
              <a:blipFill>
                <a:blip r:embed="rId12"/>
                <a:stretch>
                  <a:fillRect l="-23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47788" y="3402890"/>
            <a:ext cx="4362400" cy="2914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Sketch with</a:t>
            </a:r>
            <a:br>
              <a:rPr lang="en-GB" sz="2800" dirty="0"/>
            </a:br>
            <a:r>
              <a:rPr lang="en-GB" sz="2800" dirty="0"/>
              <a:t>highlighted region</a:t>
            </a:r>
          </a:p>
        </p:txBody>
      </p:sp>
    </p:spTree>
    <p:extLst>
      <p:ext uri="{BB962C8B-B14F-4D97-AF65-F5344CB8AC3E}">
        <p14:creationId xmlns:p14="http://schemas.microsoft.com/office/powerpoint/2010/main" val="28260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836712"/>
                <a:ext cx="34563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+4≥0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3456384" cy="1384995"/>
              </a:xfrm>
              <a:prstGeom prst="rect">
                <a:avLst/>
              </a:prstGeom>
              <a:blipFill>
                <a:blip r:embed="rId2"/>
                <a:stretch>
                  <a:fillRect l="-3527" t="-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555" y="2512372"/>
            <a:ext cx="3840173" cy="2122155"/>
            <a:chOff x="151571" y="3378807"/>
            <a:chExt cx="3840173" cy="212215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836837" y="3702983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88172" y="337880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172" y="3378807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/>
            <p:cNvSpPr/>
            <p:nvPr/>
          </p:nvSpPr>
          <p:spPr>
            <a:xfrm>
              <a:off x="1011766" y="3857990"/>
              <a:ext cx="2123805" cy="1483068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88469" y="489523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469" y="4895230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1571" y="3499698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71" y="3499698"/>
                  <a:ext cx="295232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reeform: Shape 14"/>
          <p:cNvSpPr/>
          <p:nvPr/>
        </p:nvSpPr>
        <p:spPr>
          <a:xfrm>
            <a:off x="869245" y="2991556"/>
            <a:ext cx="591608" cy="1071385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 flipH="1">
            <a:off x="2422793" y="3048000"/>
            <a:ext cx="568762" cy="1022268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2349" y="4925086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≤−4</m:t>
                    </m:r>
                  </m:oMath>
                </a14:m>
                <a:r>
                  <a:rPr lang="en-GB" sz="2800" dirty="0"/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≥−1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49" y="4925086"/>
                <a:ext cx="3456384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3622" y="846538"/>
                <a:ext cx="3456384" cy="139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800" b="1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br>
                  <a:rPr lang="en-GB" sz="28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−9&lt;0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622" y="846538"/>
                <a:ext cx="3456384" cy="1394741"/>
              </a:xfrm>
              <a:prstGeom prst="rect">
                <a:avLst/>
              </a:prstGeom>
              <a:blipFill>
                <a:blip r:embed="rId9"/>
                <a:stretch>
                  <a:fillRect l="-3527" t="-3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793839" y="2531922"/>
            <a:ext cx="3808294" cy="2099578"/>
            <a:chOff x="755576" y="3412673"/>
            <a:chExt cx="3964216" cy="209957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03059" y="371427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931816" y="3412673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816" y="3412673"/>
                  <a:ext cx="288032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111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: Shape 23"/>
            <p:cNvSpPr/>
            <p:nvPr/>
          </p:nvSpPr>
          <p:spPr>
            <a:xfrm>
              <a:off x="1011766" y="3857990"/>
              <a:ext cx="2123805" cy="1483068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399758" y="4872653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758" y="4872653"/>
                  <a:ext cx="486468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330327" y="3567430"/>
                  <a:ext cx="23894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0327" y="3567430"/>
                  <a:ext cx="2389465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Freeform: Shape 28"/>
          <p:cNvSpPr/>
          <p:nvPr/>
        </p:nvSpPr>
        <p:spPr>
          <a:xfrm>
            <a:off x="5587383" y="4030133"/>
            <a:ext cx="982750" cy="440267"/>
          </a:xfrm>
          <a:custGeom>
            <a:avLst/>
            <a:gdLst>
              <a:gd name="connsiteX0" fmla="*/ 0 w 1143000"/>
              <a:gd name="connsiteY0" fmla="*/ 0 h 482614"/>
              <a:gd name="connsiteX1" fmla="*/ 546100 w 1143000"/>
              <a:gd name="connsiteY1" fmla="*/ 482600 h 482614"/>
              <a:gd name="connsiteX2" fmla="*/ 1143000 w 1143000"/>
              <a:gd name="connsiteY2" fmla="*/ 12700 h 4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82614">
                <a:moveTo>
                  <a:pt x="0" y="0"/>
                </a:moveTo>
                <a:cubicBezTo>
                  <a:pt x="177800" y="240241"/>
                  <a:pt x="355600" y="480483"/>
                  <a:pt x="546100" y="482600"/>
                </a:cubicBezTo>
                <a:cubicBezTo>
                  <a:pt x="736600" y="484717"/>
                  <a:pt x="939800" y="248708"/>
                  <a:pt x="1143000" y="1270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217" y="4914996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−3&lt;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17" y="4914996"/>
                <a:ext cx="345638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10450" y="1349892"/>
            <a:ext cx="3798706" cy="4238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14834" y="1349892"/>
            <a:ext cx="3964722" cy="4238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212" y="5696421"/>
            <a:ext cx="367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Note: </a:t>
            </a:r>
            <a:r>
              <a:rPr lang="en-GB" sz="1200" dirty="0"/>
              <a:t>The most common error I’ve seen students make with quadratic inequalities is to skip the ‘sketch step’. Sod’s Law states that even though you have a 50% chance of getting it right without a sketch (presuming you’ve factorised correctly), you </a:t>
            </a:r>
            <a:r>
              <a:rPr lang="en-GB" sz="1200" u="sng" dirty="0"/>
              <a:t>will</a:t>
            </a:r>
            <a:r>
              <a:rPr lang="en-GB" sz="1200" dirty="0"/>
              <a:t> get it wrong.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8340" y="6015665"/>
            <a:ext cx="1051676" cy="1703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56791" y="5859801"/>
                <a:ext cx="382916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When I’m not busy flinging poo at other monkeys, I use the quadratic inequality solver on my ClassWiz. Just go to Menu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/>
                  <a:t> Inequalities, then choose ‘order 2’ (i.e. quadratic)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91" y="5859801"/>
                <a:ext cx="3829165" cy="830997"/>
              </a:xfrm>
              <a:prstGeom prst="rect">
                <a:avLst/>
              </a:prstGeom>
              <a:blipFill>
                <a:blip r:embed="rId17"/>
                <a:stretch>
                  <a:fillRect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9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3" y="5324797"/>
            <a:ext cx="5040560" cy="15289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85857" y="3736265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C1 June 2008 Q8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4" y="1315345"/>
            <a:ext cx="4019983" cy="1753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9938" y="946013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C1 May 2010 Q3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7" y="4105597"/>
            <a:ext cx="5172075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221226"/>
            <a:ext cx="4392488" cy="2225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28184" y="3898694"/>
                <a:ext cx="2808312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Note: </a:t>
                </a:r>
                <a:r>
                  <a:rPr lang="en-GB" sz="1400" dirty="0"/>
                  <a:t>What often confuses students is that the original equation has no solutions, but the inequality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i="1" u="sng" dirty="0"/>
                  <a:t>did</a:t>
                </a:r>
                <a:r>
                  <a:rPr lang="en-GB" sz="1400" dirty="0"/>
                  <a:t> have solutions. But think carefully what we’ve done: We’ve found the solutions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that result in the original equation not having any solutions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These are different variables, so have different solutions sets, even if the solution set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influences the solution set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898694"/>
                <a:ext cx="2808312" cy="2893100"/>
              </a:xfrm>
              <a:prstGeom prst="rect">
                <a:avLst/>
              </a:prstGeom>
              <a:blipFill>
                <a:blip r:embed="rId6"/>
                <a:stretch>
                  <a:fillRect l="-652" t="-422"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967511" y="1232934"/>
            <a:ext cx="4112694" cy="6809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7511" y="1913859"/>
            <a:ext cx="4112694" cy="882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67511" y="2796363"/>
            <a:ext cx="4112694" cy="669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5093" y="5335429"/>
            <a:ext cx="4851670" cy="671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5093" y="6007395"/>
            <a:ext cx="4851670" cy="846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8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 with inequalities with a division by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60231" y="794181"/>
                <a:ext cx="2196977" cy="24622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Spec Note</a:t>
                </a:r>
                <a:r>
                  <a:rPr lang="en-GB" sz="1400" dirty="0"/>
                  <a:t>: This is an example in the textbook, although it is ambiguous whether this type of question is in the new specification. Dealing with 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in the denominator within an inequality is a skill previously in the old Further Pure 2 module.</a:t>
                </a:r>
              </a:p>
              <a:p>
                <a:r>
                  <a:rPr lang="en-GB" sz="1400" dirty="0"/>
                  <a:t>But you never really know!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1" y="794181"/>
                <a:ext cx="2196977" cy="2462213"/>
              </a:xfrm>
              <a:prstGeom prst="rect">
                <a:avLst/>
              </a:prstGeom>
              <a:blipFill>
                <a:blip r:embed="rId3"/>
                <a:stretch>
                  <a:fillRect l="-275" b="-1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08720"/>
                <a:ext cx="5616624" cy="4855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set of values for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&gt;2,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5616624" cy="485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483" y="1556792"/>
                <a:ext cx="6048672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Why can’t we just multiply both sides by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?</a:t>
                </a:r>
              </a:p>
              <a:p>
                <a:r>
                  <a:rPr lang="en-GB" sz="1600" dirty="0"/>
                  <a:t>We earlier saw that multiplying by a negative number would flip the inequality, but multiplying by a positive number would not. Since we don’t know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we don’t know whether the inequality would flip or not!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Once solution is to 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find the points of intersection and reason about the graph (see next section, “Inequalities on Graphs”), but an easier way is to </a:t>
                </a:r>
                <a:r>
                  <a:rPr lang="en-GB" sz="1600" b="1" dirty="0"/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600" dirty="0"/>
                  <a:t>, because it is </a:t>
                </a:r>
                <a:r>
                  <a:rPr lang="en-GB" sz="1600" b="1" dirty="0"/>
                  <a:t>guaranteed to be positive</a:t>
                </a:r>
                <a:r>
                  <a:rPr lang="en-GB" sz="1600" dirty="0"/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3" y="1556792"/>
                <a:ext cx="6048672" cy="2411558"/>
              </a:xfrm>
              <a:prstGeom prst="rect">
                <a:avLst/>
              </a:prstGeom>
              <a:blipFill>
                <a:blip r:embed="rId5"/>
                <a:stretch>
                  <a:fillRect l="-605" t="-758" b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301" y="4416112"/>
                <a:ext cx="2592288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1" y="4416112"/>
                <a:ext cx="2592288" cy="1495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275856" y="4130904"/>
            <a:ext cx="4323878" cy="2130560"/>
            <a:chOff x="755576" y="3333651"/>
            <a:chExt cx="4323878" cy="213056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: Shape 13"/>
            <p:cNvSpPr/>
            <p:nvPr/>
          </p:nvSpPr>
          <p:spPr>
            <a:xfrm>
              <a:off x="1673742" y="3909237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29559" y="4881831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559" y="4881831"/>
                  <a:ext cx="48646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105281" y="485905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5281" y="4859050"/>
                  <a:ext cx="486468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/>
          <p:cNvSpPr/>
          <p:nvPr/>
        </p:nvSpPr>
        <p:spPr>
          <a:xfrm>
            <a:off x="4787900" y="5740200"/>
            <a:ext cx="1009650" cy="400233"/>
          </a:xfrm>
          <a:custGeom>
            <a:avLst/>
            <a:gdLst>
              <a:gd name="connsiteX0" fmla="*/ 0 w 1041400"/>
              <a:gd name="connsiteY0" fmla="*/ 0 h 406416"/>
              <a:gd name="connsiteX1" fmla="*/ 482600 w 1041400"/>
              <a:gd name="connsiteY1" fmla="*/ 406400 h 406416"/>
              <a:gd name="connsiteX2" fmla="*/ 1041400 w 1041400"/>
              <a:gd name="connsiteY2" fmla="*/ 12700 h 406416"/>
              <a:gd name="connsiteX0" fmla="*/ 0 w 946186"/>
              <a:gd name="connsiteY0" fmla="*/ 202 h 406602"/>
              <a:gd name="connsiteX1" fmla="*/ 482600 w 946186"/>
              <a:gd name="connsiteY1" fmla="*/ 406602 h 406602"/>
              <a:gd name="connsiteX2" fmla="*/ 946186 w 946186"/>
              <a:gd name="connsiteY2" fmla="*/ 0 h 406602"/>
              <a:gd name="connsiteX0" fmla="*/ 0 w 946186"/>
              <a:gd name="connsiteY0" fmla="*/ 202 h 406602"/>
              <a:gd name="connsiteX1" fmla="*/ 482600 w 946186"/>
              <a:gd name="connsiteY1" fmla="*/ 406602 h 406602"/>
              <a:gd name="connsiteX2" fmla="*/ 946186 w 946186"/>
              <a:gd name="connsiteY2" fmla="*/ 0 h 40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186" h="406602">
                <a:moveTo>
                  <a:pt x="0" y="202"/>
                </a:moveTo>
                <a:cubicBezTo>
                  <a:pt x="154516" y="202343"/>
                  <a:pt x="324902" y="406636"/>
                  <a:pt x="482600" y="406602"/>
                </a:cubicBezTo>
                <a:cubicBezTo>
                  <a:pt x="640298" y="406568"/>
                  <a:pt x="824980" y="223712"/>
                  <a:pt x="946186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51427" y="4190540"/>
            <a:ext cx="7268573" cy="2210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427" y="1875116"/>
            <a:ext cx="6160597" cy="2163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07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3D/3E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47-48, 50-51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11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Inequalities on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55576" y="836712"/>
            <a:ext cx="4323878" cy="2130560"/>
            <a:chOff x="755576" y="3333651"/>
            <a:chExt cx="4323878" cy="213056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reeform: Shape 13"/>
          <p:cNvSpPr/>
          <p:nvPr/>
        </p:nvSpPr>
        <p:spPr>
          <a:xfrm>
            <a:off x="876300" y="1474986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/>
          <p:cNvSpPr/>
          <p:nvPr/>
        </p:nvSpPr>
        <p:spPr>
          <a:xfrm flipH="1">
            <a:off x="2524394" y="1471024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1518" y="741962"/>
                <a:ext cx="38130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we solved quadratic inequalities, 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 plotted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dirty="0"/>
                  <a:t> and observed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Can we use a similar method when we don’t have 0 on one side?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18" y="741962"/>
                <a:ext cx="3813026" cy="2308324"/>
              </a:xfrm>
              <a:prstGeom prst="rect">
                <a:avLst/>
              </a:prstGeom>
              <a:blipFill>
                <a:blip r:embed="rId9"/>
                <a:stretch>
                  <a:fillRect l="-1440" t="-1587" r="-1280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0348" y="3263600"/>
                <a:ext cx="727338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diagram shows a sketch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on the same axes.</a:t>
                </a:r>
              </a:p>
              <a:p>
                <a:pPr marL="457200" indent="-457200">
                  <a:buAutoNum type="alphaLcParenR"/>
                </a:pPr>
                <a:r>
                  <a:rPr lang="en-GB" dirty="0"/>
                  <a:t>Find the coordinates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the points of intersection.</a:t>
                </a:r>
              </a:p>
              <a:p>
                <a:pPr marL="457200" indent="-457200">
                  <a:buAutoNum type="alphaLcParenR"/>
                </a:pPr>
                <a:r>
                  <a:rPr lang="en-GB" dirty="0"/>
                  <a:t>Hence write down the solution to the inequality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48" y="3263600"/>
                <a:ext cx="7273380" cy="1200329"/>
              </a:xfrm>
              <a:prstGeom prst="rect">
                <a:avLst/>
              </a:prstGeom>
              <a:blipFill>
                <a:blip r:embed="rId10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00260" y="4566465"/>
            <a:ext cx="3236168" cy="2130560"/>
            <a:chOff x="755576" y="3333651"/>
            <a:chExt cx="3236168" cy="213056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: Shape 24"/>
            <p:cNvSpPr/>
            <p:nvPr/>
          </p:nvSpPr>
          <p:spPr>
            <a:xfrm>
              <a:off x="1143000" y="35052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720157" y="44225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157" y="4422564"/>
                  <a:ext cx="486468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18018905">
                  <a:off x="2304927" y="4111148"/>
                  <a:ext cx="15190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18905">
                  <a:off x="2304927" y="4111148"/>
                  <a:ext cx="1519090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825553" y="3531666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553" y="3531666"/>
                  <a:ext cx="486468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9249879">
                  <a:off x="1780059" y="3983488"/>
                  <a:ext cx="15190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=12+4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49879">
                  <a:off x="1780059" y="3983488"/>
                  <a:ext cx="151909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Connector 31"/>
          <p:cNvCxnSpPr/>
          <p:nvPr/>
        </p:nvCxnSpPr>
        <p:spPr>
          <a:xfrm flipV="1">
            <a:off x="1157287" y="4724400"/>
            <a:ext cx="2157413" cy="1717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94286" y="4568707"/>
                <a:ext cx="454546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Solve simultaneously to find points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=12+4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−12=0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=−2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=36,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−2,4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6,36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86" y="4568707"/>
                <a:ext cx="4545460" cy="1323439"/>
              </a:xfrm>
              <a:prstGeom prst="rect">
                <a:avLst/>
              </a:prstGeom>
              <a:blipFill>
                <a:blip r:embed="rId15"/>
                <a:stretch>
                  <a:fillRect l="-670" t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76983" y="6165966"/>
                <a:ext cx="486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83" y="6165966"/>
                <a:ext cx="48646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05443" y="6150904"/>
                <a:ext cx="486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43" y="6150904"/>
                <a:ext cx="48646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2927350" y="5025876"/>
            <a:ext cx="4904" cy="114632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94847" y="6017419"/>
            <a:ext cx="603" cy="1483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71757" y="5886271"/>
                <a:ext cx="45454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b="0" dirty="0"/>
                  <a:t> graph is above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b="0" dirty="0"/>
                  <a:t> graph. This happens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sz="1600" b="0" dirty="0"/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757" y="5886271"/>
                <a:ext cx="4545460" cy="584775"/>
              </a:xfrm>
              <a:prstGeom prst="rect">
                <a:avLst/>
              </a:prstGeom>
              <a:blipFill>
                <a:blip r:embed="rId18"/>
                <a:stretch>
                  <a:fillRect l="-67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H="1">
            <a:off x="1695450" y="5016500"/>
            <a:ext cx="1244601" cy="10033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924977" y="4623615"/>
            <a:ext cx="211019" cy="2138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24977" y="5953023"/>
            <a:ext cx="211019" cy="2138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38911" y="4623805"/>
            <a:ext cx="4697485" cy="1215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38911" y="5950105"/>
            <a:ext cx="4697485" cy="803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3328" y="10599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(New to the 2017 spec)</a:t>
            </a:r>
          </a:p>
        </p:txBody>
      </p:sp>
    </p:spTree>
    <p:extLst>
      <p:ext uri="{BB962C8B-B14F-4D97-AF65-F5344CB8AC3E}">
        <p14:creationId xmlns:p14="http://schemas.microsoft.com/office/powerpoint/2010/main" val="33826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1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/>
          <p:cNvSpPr/>
          <p:nvPr/>
        </p:nvSpPr>
        <p:spPr>
          <a:xfrm>
            <a:off x="1066800" y="4201886"/>
            <a:ext cx="1970314" cy="1143000"/>
          </a:xfrm>
          <a:custGeom>
            <a:avLst/>
            <a:gdLst>
              <a:gd name="connsiteX0" fmla="*/ 0 w 1970314"/>
              <a:gd name="connsiteY0" fmla="*/ 0 h 1143000"/>
              <a:gd name="connsiteX1" fmla="*/ 348343 w 1970314"/>
              <a:gd name="connsiteY1" fmla="*/ 511628 h 1143000"/>
              <a:gd name="connsiteX2" fmla="*/ 631371 w 1970314"/>
              <a:gd name="connsiteY2" fmla="*/ 849085 h 1143000"/>
              <a:gd name="connsiteX3" fmla="*/ 881743 w 1970314"/>
              <a:gd name="connsiteY3" fmla="*/ 1055914 h 1143000"/>
              <a:gd name="connsiteX4" fmla="*/ 1034143 w 1970314"/>
              <a:gd name="connsiteY4" fmla="*/ 1121228 h 1143000"/>
              <a:gd name="connsiteX5" fmla="*/ 1143000 w 1970314"/>
              <a:gd name="connsiteY5" fmla="*/ 1143000 h 1143000"/>
              <a:gd name="connsiteX6" fmla="*/ 1371600 w 1970314"/>
              <a:gd name="connsiteY6" fmla="*/ 1099457 h 1143000"/>
              <a:gd name="connsiteX7" fmla="*/ 1621971 w 1970314"/>
              <a:gd name="connsiteY7" fmla="*/ 914400 h 1143000"/>
              <a:gd name="connsiteX8" fmla="*/ 1741714 w 1970314"/>
              <a:gd name="connsiteY8" fmla="*/ 762000 h 1143000"/>
              <a:gd name="connsiteX9" fmla="*/ 1970314 w 1970314"/>
              <a:gd name="connsiteY9" fmla="*/ 478971 h 1143000"/>
              <a:gd name="connsiteX10" fmla="*/ 0 w 1970314"/>
              <a:gd name="connsiteY10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0314" h="1143000">
                <a:moveTo>
                  <a:pt x="0" y="0"/>
                </a:moveTo>
                <a:lnTo>
                  <a:pt x="348343" y="511628"/>
                </a:lnTo>
                <a:lnTo>
                  <a:pt x="631371" y="849085"/>
                </a:lnTo>
                <a:lnTo>
                  <a:pt x="881743" y="1055914"/>
                </a:lnTo>
                <a:lnTo>
                  <a:pt x="1034143" y="1121228"/>
                </a:lnTo>
                <a:lnTo>
                  <a:pt x="1143000" y="1143000"/>
                </a:lnTo>
                <a:lnTo>
                  <a:pt x="1371600" y="1099457"/>
                </a:lnTo>
                <a:lnTo>
                  <a:pt x="1621971" y="914400"/>
                </a:lnTo>
                <a:lnTo>
                  <a:pt x="1741714" y="762000"/>
                </a:lnTo>
                <a:lnTo>
                  <a:pt x="1970314" y="478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Inequality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777" y="941315"/>
                <a:ext cx="8002092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On graph paper, shade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&lt;14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7" y="941315"/>
                <a:ext cx="800209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8749" y="2189222"/>
            <a:ext cx="785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did this at GCSE, the only difference here being that the graphs involved might not be straight lines.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27584" y="3095320"/>
            <a:ext cx="3236168" cy="2363711"/>
            <a:chOff x="755576" y="3068603"/>
            <a:chExt cx="3236168" cy="236371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874339" y="3634335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19691" y="324859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691" y="3248590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6383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/>
            <p:cNvSpPr/>
            <p:nvPr/>
          </p:nvSpPr>
          <p:spPr>
            <a:xfrm>
              <a:off x="801872" y="3877339"/>
              <a:ext cx="2624232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206545" y="4881832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45" y="4881832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541755" y="4880315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755" y="4880315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18101459">
                  <a:off x="2612475" y="3642479"/>
                  <a:ext cx="14555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01459">
                  <a:off x="2612475" y="3642479"/>
                  <a:ext cx="145553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rot="821413">
                  <a:off x="1563588" y="4202489"/>
                  <a:ext cx="14555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21413">
                  <a:off x="1563588" y="4202489"/>
                  <a:ext cx="145553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/>
          <p:nvPr/>
        </p:nvCxnSpPr>
        <p:spPr>
          <a:xfrm>
            <a:off x="797442" y="4146698"/>
            <a:ext cx="2753832" cy="6485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8610" y="5598576"/>
                <a:ext cx="236224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Tip</a:t>
                </a:r>
                <a:r>
                  <a:rPr lang="en-GB" sz="1400" dirty="0"/>
                  <a:t>: To quickly sketch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GB" sz="1400" dirty="0"/>
                  <a:t>, consider what happens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/>
                  <a:t> and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0.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10" y="5598576"/>
                <a:ext cx="2362242" cy="954107"/>
              </a:xfrm>
              <a:prstGeom prst="rect">
                <a:avLst/>
              </a:prstGeom>
              <a:blipFill>
                <a:blip r:embed="rId10"/>
                <a:stretch>
                  <a:fillRect l="-25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47561" y="2879158"/>
            <a:ext cx="3716191" cy="2589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Step 1: Imagine inequalities as equations and sketch.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4751" y="2995399"/>
                <a:ext cx="345638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2:</a:t>
                </a:r>
              </a:p>
              <a:p>
                <a:r>
                  <a:rPr lang="en-GB" dirty="0"/>
                  <a:t>An inequality involving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represents a 2D region in space.</a:t>
                </a:r>
              </a:p>
              <a:p>
                <a:r>
                  <a:rPr lang="en-GB" dirty="0"/>
                  <a:t>Identify the correct side of each line each inequality represents.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51" y="2995399"/>
                <a:ext cx="3456384" cy="1477328"/>
              </a:xfrm>
              <a:prstGeom prst="rect">
                <a:avLst/>
              </a:prstGeom>
              <a:blipFill>
                <a:blip r:embed="rId11"/>
                <a:stretch>
                  <a:fillRect l="-1411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58823" y="5576099"/>
                <a:ext cx="4304083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Make sure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side where it is positive.</a:t>
                </a:r>
              </a:p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smaller side, you’re below the line.</a:t>
                </a:r>
              </a:p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greater side, you’re above the line.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23" y="5576099"/>
                <a:ext cx="4304083" cy="738664"/>
              </a:xfrm>
              <a:prstGeom prst="rect">
                <a:avLst/>
              </a:prstGeom>
              <a:blipFill>
                <a:blip r:embed="rId12"/>
                <a:stretch>
                  <a:fillRect l="-141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284820" y="4559863"/>
            <a:ext cx="2189868" cy="554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Frosketch</a:t>
            </a:r>
            <a:r>
              <a:rPr lang="en-GB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9930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3F/3G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53, 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little new content in this chapter since GCSE.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592" y="1890405"/>
                <a:ext cx="27242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2" y="1890405"/>
                <a:ext cx="272427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3592" y="1542233"/>
            <a:ext cx="27242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Simultaneous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0017" y="1841425"/>
                <a:ext cx="3969877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points of intersection of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17" y="1841425"/>
                <a:ext cx="3969877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10018" y="1497509"/>
            <a:ext cx="3969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Simultaneous Equations using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set of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+24&lt;0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Solving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3862343"/>
                <a:ext cx="266429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862343"/>
                <a:ext cx="2664296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16016" y="3502303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Sketching Inequalities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5743" y="251218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You may have to use the discriminant to show that the two graphs have no points of intersection.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08" y="4864473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GCSE, and new to A Level 2017+)</a:t>
            </a:r>
          </a:p>
          <a:p>
            <a:r>
              <a:rPr lang="en-GB" sz="1400" dirty="0"/>
              <a:t>Use set notation to represent solutions to inequalities.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sets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55576" y="117548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solution(s) to an equation may be: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9952" y="1639147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+1=5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39147"/>
                <a:ext cx="24482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63688" y="1731480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 single value: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763687" y="2318249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Multiple values: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99992" y="2287471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87471"/>
                <a:ext cx="24482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763687" y="2905018"/>
            <a:ext cx="221876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An infinitely large set of values: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1854" y="3052316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3052316"/>
                <a:ext cx="24482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763687" y="3799563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No (real) values!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81854" y="3743454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3743454"/>
                <a:ext cx="244827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0550" y="4878721"/>
                <a:ext cx="77622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is that you shouldn’t think of the solution to an equation/inequality as an ‘answer’, but a </a:t>
                </a:r>
                <a:r>
                  <a:rPr lang="en-GB" b="1" u="sng" dirty="0"/>
                  <a:t>set</a:t>
                </a:r>
                <a:r>
                  <a:rPr lang="en-GB" dirty="0"/>
                  <a:t> of values, which might just be a set of 1 value (known as a singleton set), a set of no values (i.e. the empty set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dirty="0"/>
                  <a:t>), or an infinite set (in the last example above, this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0" y="4878721"/>
                <a:ext cx="7762292" cy="1200329"/>
              </a:xfrm>
              <a:prstGeom prst="rect">
                <a:avLst/>
              </a:prstGeom>
              <a:blipFill>
                <a:blip r:embed="rId10"/>
                <a:stretch>
                  <a:fillRect l="-628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763686" y="4326459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Every value!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81854" y="4266784"/>
                <a:ext cx="2726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4266784"/>
                <a:ext cx="272645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362717" y="6164382"/>
            <a:ext cx="627455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solutions to an equation are known as the </a:t>
            </a:r>
            <a:r>
              <a:rPr lang="en-GB" b="1" dirty="0"/>
              <a:t>solution set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/>
      <p:bldP spid="38" grpId="0" animBg="1"/>
      <p:bldP spid="3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sets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699099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simultaneous equations, the same is true, except each ‘solution’ in the solution set is an assignment to </a:t>
            </a:r>
            <a:r>
              <a:rPr lang="en-GB" b="1" dirty="0"/>
              <a:t>multiple</a:t>
            </a:r>
            <a:r>
              <a:rPr lang="en-GB" dirty="0"/>
              <a:t> variables.</a:t>
            </a:r>
          </a:p>
          <a:p>
            <a:r>
              <a:rPr lang="en-GB" dirty="0"/>
              <a:t>All equations have to be satisfied </a:t>
            </a:r>
            <a:r>
              <a:rPr lang="en-GB" b="1" dirty="0"/>
              <a:t>at the same time, i.e. ‘simultaneously’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436" y="2444081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A single 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1548" y="2405982"/>
                <a:ext cx="18614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48" y="2405982"/>
                <a:ext cx="1861446" cy="830997"/>
              </a:xfrm>
              <a:prstGeom prst="rect">
                <a:avLst/>
              </a:prstGeom>
              <a:blipFill>
                <a:blip r:embed="rId14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14900" y="2319852"/>
                <a:ext cx="32417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r>
                  <a:rPr lang="en-GB" sz="1400" dirty="0"/>
                  <a:t>To be precise here, the solution set is of size 1, but this solution is an assignment to multiple variables, i.e. a pair of values.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0" y="2319852"/>
                <a:ext cx="3241700" cy="984885"/>
              </a:xfrm>
              <a:prstGeom prst="rect">
                <a:avLst/>
              </a:prstGeom>
              <a:blipFill>
                <a:blip r:embed="rId15"/>
                <a:stretch>
                  <a:fillRect l="-940" t="-1863" b="-5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259" y="3697242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Two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0598" y="3528234"/>
                <a:ext cx="20641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98" y="3528234"/>
                <a:ext cx="2064169" cy="830997"/>
              </a:xfrm>
              <a:prstGeom prst="rect">
                <a:avLst/>
              </a:prstGeom>
              <a:blipFill>
                <a:blip r:embed="rId16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92498" y="3452034"/>
                <a:ext cx="28083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Solution 2: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600" b="1" dirty="0"/>
              </a:p>
              <a:p>
                <a:r>
                  <a:rPr lang="en-GB" sz="1400" dirty="0"/>
                  <a:t>This time we have two solutions, each 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pair.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498" y="3452034"/>
                <a:ext cx="2808312" cy="1015663"/>
              </a:xfrm>
              <a:prstGeom prst="rect">
                <a:avLst/>
              </a:prstGeom>
              <a:blipFill>
                <a:blip r:embed="rId17"/>
                <a:stretch>
                  <a:fillRect l="-1085" t="-1796" b="-5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0559" y="4913058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No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77479" y="4715886"/>
                <a:ext cx="1896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79" y="4715886"/>
                <a:ext cx="1896272" cy="830997"/>
              </a:xfrm>
              <a:prstGeom prst="rect">
                <a:avLst/>
              </a:prstGeom>
              <a:blipFill>
                <a:blip r:embed="rId18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7858" y="5816097"/>
            <a:ext cx="221876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Infinitely large set of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64235" y="5729141"/>
                <a:ext cx="1908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35" y="5729141"/>
                <a:ext cx="1908484" cy="830997"/>
              </a:xfrm>
              <a:prstGeom prst="rect">
                <a:avLst/>
              </a:prstGeom>
              <a:blipFill>
                <a:blip r:embed="rId19"/>
                <a:stretch>
                  <a:fillRect l="-63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7887" y="5686759"/>
                <a:ext cx="28083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2: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3: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4: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…    </a:t>
                </a:r>
                <a:r>
                  <a:rPr lang="en-GB" sz="1400" dirty="0"/>
                  <a:t>Infinite possibilities!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887" y="5686759"/>
                <a:ext cx="2808312" cy="1169551"/>
              </a:xfrm>
              <a:prstGeom prst="rect">
                <a:avLst/>
              </a:prstGeom>
              <a:blipFill>
                <a:blip r:embed="rId20"/>
                <a:stretch>
                  <a:fillRect l="-651"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94171" y="4725436"/>
                <a:ext cx="2321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solution set is empty,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400" dirty="0"/>
                  <a:t>, as both equation can’t be satisfied at the same time.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171" y="4725436"/>
                <a:ext cx="2321030" cy="738664"/>
              </a:xfrm>
              <a:prstGeom prst="rect">
                <a:avLst/>
              </a:prstGeom>
              <a:blipFill>
                <a:blip r:embed="rId22"/>
                <a:stretch>
                  <a:fillRect l="-787" t="-1653" r="-78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2261" y="1837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Scenario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08236" y="2244484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71800" y="18205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0226" y="1804269"/>
            <a:ext cx="157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 Set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6778" y="1800021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14301" y="1800022"/>
            <a:ext cx="0" cy="4707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5536" y="3352121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2261" y="4581997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2261" y="5635783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48268" y="1800021"/>
            <a:ext cx="0" cy="4707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620627" y="2260139"/>
            <a:ext cx="2227641" cy="1087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54593" y="2260139"/>
            <a:ext cx="3744276" cy="1087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18168" y="3345901"/>
            <a:ext cx="2227641" cy="12308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49674" y="3345901"/>
            <a:ext cx="3736935" cy="1231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18168" y="4574169"/>
            <a:ext cx="2227641" cy="104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54645" y="4587941"/>
            <a:ext cx="3736935" cy="1050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20653" y="5629529"/>
            <a:ext cx="2227641" cy="1208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49674" y="5631190"/>
            <a:ext cx="3736935" cy="12094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99090" y="4709858"/>
            <a:ext cx="1698146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Textbook Error Pg39</a:t>
            </a:r>
            <a:r>
              <a:rPr lang="en-GB" sz="1200" dirty="0"/>
              <a:t>: “</a:t>
            </a:r>
            <a:r>
              <a:rPr lang="en-GB" sz="1200" i="1" dirty="0"/>
              <a:t>Linear simultaneous equations in two unknowns have </a:t>
            </a:r>
            <a:r>
              <a:rPr lang="en-GB" sz="1200" i="1" u="sng" dirty="0"/>
              <a:t>one</a:t>
            </a:r>
            <a:r>
              <a:rPr lang="en-GB" sz="1200" i="1" dirty="0"/>
              <a:t> </a:t>
            </a:r>
            <a:r>
              <a:rPr lang="en-GB" sz="1200" i="1" u="sng" dirty="0"/>
              <a:t>set</a:t>
            </a:r>
            <a:r>
              <a:rPr lang="en-GB" sz="1200" i="1" dirty="0"/>
              <a:t> of values that will make a pair of equations true at the same time</a:t>
            </a:r>
            <a:r>
              <a:rPr lang="en-GB" sz="1200" dirty="0"/>
              <a:t>.”</a:t>
            </a:r>
          </a:p>
          <a:p>
            <a:r>
              <a:rPr lang="en-GB" sz="1200" dirty="0"/>
              <a:t>There are two separate errors in this statement – I’ll let you work out what! (Hint: underlined)</a:t>
            </a:r>
          </a:p>
        </p:txBody>
      </p:sp>
    </p:spTree>
    <p:extLst>
      <p:ext uri="{BB962C8B-B14F-4D97-AF65-F5344CB8AC3E}">
        <p14:creationId xmlns:p14="http://schemas.microsoft.com/office/powerpoint/2010/main" val="40772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Simultaneous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0995" y="1410522"/>
                <a:ext cx="3425665" cy="1231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5" y="1410522"/>
                <a:ext cx="3425665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911" y="2977930"/>
                <a:ext cx="366997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 either use substitution (i.e. making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the subject of one equation, and substituting it into the other) or elimination, but the latter is easier for linear equations.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Adding the two equations to ‘eliminate’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Substituting into first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11" y="2977930"/>
                <a:ext cx="3669976" cy="3539430"/>
              </a:xfrm>
              <a:prstGeom prst="rect">
                <a:avLst/>
              </a:prstGeom>
              <a:blipFill>
                <a:blip r:embed="rId7"/>
                <a:stretch>
                  <a:fillRect l="-1495" t="-517" b="-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90571" y="1410522"/>
                <a:ext cx="3425665" cy="1231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571" y="1410522"/>
                <a:ext cx="3425665" cy="1231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7796" y="2794219"/>
                <a:ext cx="4221517" cy="4039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can’t use elimination this time as nothing would cancel.</a:t>
                </a:r>
              </a:p>
              <a:p>
                <a:r>
                  <a:rPr lang="en-GB" sz="1600" dirty="0"/>
                  <a:t>We instead:</a:t>
                </a:r>
              </a:p>
              <a:p>
                <a:pPr marL="342900" indent="-342900">
                  <a:buAutoNum type="arabicParenBoth"/>
                </a:pPr>
                <a:r>
                  <a:rPr lang="en-GB" sz="1600" dirty="0"/>
                  <a:t>Rearrange linear equation to make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the subject.</a:t>
                </a:r>
              </a:p>
              <a:p>
                <a:pPr marL="342900" indent="-342900">
                  <a:buAutoNum type="arabicParenBoth"/>
                </a:pPr>
                <a:r>
                  <a:rPr lang="en-GB" sz="1600" dirty="0"/>
                  <a:t>Substitute into quadratic equation and solve.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Substitute into other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96" y="2794219"/>
                <a:ext cx="4221517" cy="4039696"/>
              </a:xfrm>
              <a:prstGeom prst="rect">
                <a:avLst/>
              </a:prstGeom>
              <a:blipFill>
                <a:blip r:embed="rId9"/>
                <a:stretch>
                  <a:fillRect l="-1154" t="-452" r="-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71428" y="1410522"/>
            <a:ext cx="0" cy="5106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5370" y="4509120"/>
            <a:ext cx="3216916" cy="2008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7601" y="4509120"/>
            <a:ext cx="3963542" cy="2240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422" y="6776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Recap!</a:t>
            </a:r>
          </a:p>
        </p:txBody>
      </p:sp>
    </p:spTree>
    <p:extLst>
      <p:ext uri="{BB962C8B-B14F-4D97-AF65-F5344CB8AC3E}">
        <p14:creationId xmlns:p14="http://schemas.microsoft.com/office/powerpoint/2010/main" val="4176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155" y="963697"/>
                <a:ext cx="7210131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55" y="963697"/>
                <a:ext cx="721013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9276" y="2515846"/>
                <a:ext cx="3815852" cy="332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−20=0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−10=0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76" y="2515846"/>
                <a:ext cx="3815852" cy="3329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49276" y="2420888"/>
            <a:ext cx="4178908" cy="3672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52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31168" y="1803677"/>
                <a:ext cx="5611688" cy="224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2010 Q1] </a:t>
                </a:r>
                <a:r>
                  <a:rPr lang="en-GB" dirty="0"/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b) 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br>
                  <a:rPr lang="en-GB" dirty="0"/>
                </a:br>
                <a:r>
                  <a:rPr lang="en-GB" sz="1400" dirty="0"/>
                  <a:t>(Hint: Can we use the same method in (a) to rewrite the second equation?)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68" y="1803677"/>
                <a:ext cx="5611688" cy="2245936"/>
              </a:xfrm>
              <a:prstGeom prst="rect">
                <a:avLst/>
              </a:prstGeom>
              <a:blipFill>
                <a:blip r:embed="rId11"/>
                <a:stretch>
                  <a:fillRect l="-869" t="-1630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8681" y="2138148"/>
                <a:ext cx="2935199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2012 1G] </a:t>
                </a:r>
                <a:r>
                  <a:rPr lang="en-GB" dirty="0"/>
                  <a:t>There are </a:t>
                </a:r>
                <a:r>
                  <a:rPr lang="en-GB" i="1" dirty="0"/>
                  <a:t>positive</a:t>
                </a:r>
                <a:r>
                  <a:rPr lang="en-GB" dirty="0"/>
                  <a:t> real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which solve the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for:</a:t>
                </a:r>
              </a:p>
              <a:p>
                <a:r>
                  <a:rPr lang="en-GB" dirty="0"/>
                  <a:t>A)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;</a:t>
                </a:r>
              </a:p>
              <a:p>
                <a:r>
                  <a:rPr lang="en-GB" dirty="0"/>
                  <a:t>B) No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;</a:t>
                </a:r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only;</a:t>
                </a:r>
              </a:p>
              <a:p>
                <a:r>
                  <a:rPr lang="en-GB" dirty="0"/>
                  <a:t>D)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&gt;−2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sz="1600" b="1" dirty="0"/>
                  <a:t>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then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which are equivalent. This would give an infinite solution set, thus the answer is C.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1" y="2138148"/>
                <a:ext cx="2935199" cy="4370427"/>
              </a:xfrm>
              <a:prstGeom prst="rect">
                <a:avLst/>
              </a:prstGeom>
              <a:blipFill>
                <a:blip r:embed="rId12"/>
                <a:stretch>
                  <a:fillRect l="-1660" t="-837" r="-2075" b="-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3A/B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40, 41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0883" y="22237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64468" y="1890635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2341" y="4076351"/>
                <a:ext cx="5485685" cy="284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a) Expanding RHS: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𝒃𝒄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Comparing coefficients: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1600" b="1" dirty="0"/>
              </a:p>
              <a:p>
                <a:endParaRPr lang="en-GB" sz="1600" b="1" dirty="0"/>
              </a:p>
              <a:p>
                <a:r>
                  <a:rPr lang="en-GB" sz="1600" b="1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br>
                  <a:rPr lang="en-GB" sz="1600" b="1" dirty="0"/>
                </a:br>
                <a:r>
                  <a:rPr lang="en-GB" sz="1600" b="1" dirty="0"/>
                  <a:t>Using method in (a):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Subtracting yields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We have to consider each of 4 possibilities.</a:t>
                </a:r>
              </a:p>
              <a:p>
                <a:r>
                  <a:rPr lang="en-GB" sz="1600" b="1" dirty="0"/>
                  <a:t>Final solution set: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 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41" y="4076351"/>
                <a:ext cx="5485685" cy="2843664"/>
              </a:xfrm>
              <a:prstGeom prst="rect">
                <a:avLst/>
              </a:prstGeom>
              <a:blipFill>
                <a:blip r:embed="rId13"/>
                <a:stretch>
                  <a:fillRect l="-667" t="-644" b="-1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41834" y="5104308"/>
            <a:ext cx="3016262" cy="13629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04877" y="4078926"/>
            <a:ext cx="5239370" cy="1124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162" y="180034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4877" y="5312024"/>
            <a:ext cx="5239370" cy="1545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1415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Simultaneous Equations and Graphs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1729884" y="1063256"/>
            <a:ext cx="1119642" cy="3079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7317874">
                <a:off x="1489007" y="3477590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17874">
                <a:off x="1489007" y="3477590"/>
                <a:ext cx="13681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667972" y="4004493"/>
            <a:ext cx="173344" cy="1604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6056" y="1125533"/>
                <a:ext cx="345638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a line with a given equation is </a:t>
                </a:r>
                <a:r>
                  <a:rPr lang="en-GB" b="1" dirty="0"/>
                  <a:t>the set of all points that satisfy the equation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i.e. It is a graphical representation of the solution set where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point represents each of the solutions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the equation.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125533"/>
                <a:ext cx="3456384" cy="2585323"/>
              </a:xfrm>
              <a:prstGeom prst="rect">
                <a:avLst/>
              </a:prstGeom>
              <a:blipFill>
                <a:blip r:embed="rId3"/>
                <a:stretch>
                  <a:fillRect l="-1587" t="-1415" r="-1411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 flipV="1">
            <a:off x="1299207" y="1318606"/>
            <a:ext cx="2509819" cy="2359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2511400">
                <a:off x="2681224" y="279163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11400">
                <a:off x="2681224" y="2791632"/>
                <a:ext cx="1368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212535" y="1238366"/>
            <a:ext cx="173344" cy="1604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6912" y="4522472"/>
                <a:ext cx="6720452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suppose we introduced a second simultaneous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endParaRPr lang="en-GB" sz="800" dirty="0"/>
              </a:p>
              <a:p>
                <a:r>
                  <a:rPr lang="en-GB" dirty="0"/>
                  <a:t>The second line again consists of all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which satisfy the equation. So what point must satisfy both equations simultaneously?</a:t>
                </a:r>
              </a:p>
              <a:p>
                <a:r>
                  <a:rPr lang="en-GB" b="1" dirty="0"/>
                  <a:t>The point of intersection!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12" y="4522472"/>
                <a:ext cx="6720452" cy="1877437"/>
              </a:xfrm>
              <a:prstGeom prst="rect">
                <a:avLst/>
              </a:prstGeom>
              <a:blipFill>
                <a:blip r:embed="rId5"/>
                <a:stretch>
                  <a:fillRect l="-725" t="-1948" b="-4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22881" y="2180273"/>
            <a:ext cx="323544" cy="307745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: Shape 20"/>
          <p:cNvSpPr/>
          <p:nvPr/>
        </p:nvSpPr>
        <p:spPr>
          <a:xfrm>
            <a:off x="560670" y="2454558"/>
            <a:ext cx="1268130" cy="3654142"/>
          </a:xfrm>
          <a:custGeom>
            <a:avLst/>
            <a:gdLst>
              <a:gd name="connsiteX0" fmla="*/ 614070 w 1274470"/>
              <a:gd name="connsiteY0" fmla="*/ 3793842 h 3793842"/>
              <a:gd name="connsiteX1" fmla="*/ 29870 w 1274470"/>
              <a:gd name="connsiteY1" fmla="*/ 2638142 h 3793842"/>
              <a:gd name="connsiteX2" fmla="*/ 144170 w 1274470"/>
              <a:gd name="connsiteY2" fmla="*/ 1037942 h 3793842"/>
              <a:gd name="connsiteX3" fmla="*/ 652170 w 1274470"/>
              <a:gd name="connsiteY3" fmla="*/ 148942 h 3793842"/>
              <a:gd name="connsiteX4" fmla="*/ 1274470 w 1274470"/>
              <a:gd name="connsiteY4" fmla="*/ 9242 h 3793842"/>
              <a:gd name="connsiteX0" fmla="*/ 518830 w 1268130"/>
              <a:gd name="connsiteY0" fmla="*/ 3654142 h 3654142"/>
              <a:gd name="connsiteX1" fmla="*/ 23530 w 1268130"/>
              <a:gd name="connsiteY1" fmla="*/ 2638142 h 3654142"/>
              <a:gd name="connsiteX2" fmla="*/ 137830 w 1268130"/>
              <a:gd name="connsiteY2" fmla="*/ 1037942 h 3654142"/>
              <a:gd name="connsiteX3" fmla="*/ 645830 w 1268130"/>
              <a:gd name="connsiteY3" fmla="*/ 148942 h 3654142"/>
              <a:gd name="connsiteX4" fmla="*/ 1268130 w 1268130"/>
              <a:gd name="connsiteY4" fmla="*/ 9242 h 365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30" h="3654142">
                <a:moveTo>
                  <a:pt x="518830" y="3654142"/>
                </a:moveTo>
                <a:cubicBezTo>
                  <a:pt x="265888" y="3305950"/>
                  <a:pt x="87030" y="3074175"/>
                  <a:pt x="23530" y="2638142"/>
                </a:cubicBezTo>
                <a:cubicBezTo>
                  <a:pt x="-39970" y="2202109"/>
                  <a:pt x="34113" y="1452809"/>
                  <a:pt x="137830" y="1037942"/>
                </a:cubicBezTo>
                <a:cubicBezTo>
                  <a:pt x="241547" y="623075"/>
                  <a:pt x="457447" y="320392"/>
                  <a:pt x="645830" y="148942"/>
                </a:cubicBezTo>
                <a:cubicBezTo>
                  <a:pt x="834213" y="-22508"/>
                  <a:pt x="1051171" y="-6633"/>
                  <a:pt x="1268130" y="9242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241934" y="6096000"/>
            <a:ext cx="3266566" cy="599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1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85185E-6 L 0.11927 -0.439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2.96296E-6 L 0.27188 0.34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 animBg="1"/>
      <p:bldP spid="15" grpId="1" animBg="1"/>
      <p:bldP spid="17" grpId="0"/>
      <p:bldP spid="18" grpId="0" animBg="1"/>
      <p:bldP spid="18" grpId="1" animBg="1"/>
      <p:bldP spid="21" grpId="0" animBg="1"/>
      <p:bldP spid="22" grpId="0" animBg="1"/>
      <p:bldP spid="22" grpId="1" animBg="1"/>
      <p:bldP spid="22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780173EB5E949A04BFB86F31C2899" ma:contentTypeVersion="" ma:contentTypeDescription="Create a new document." ma:contentTypeScope="" ma:versionID="985a8607b18f5be1d2b4c423b2663920">
  <xsd:schema xmlns:xsd="http://www.w3.org/2001/XMLSchema" xmlns:xs="http://www.w3.org/2001/XMLSchema" xmlns:p="http://schemas.microsoft.com/office/2006/metadata/properties" xmlns:ns2="a9a13303-8c93-46a2-8016-9b333f1977b3" xmlns:ns3="87b9d6d8-7e8b-4d60-b544-64035f7b8238" xmlns:ns4="3090a6a4-2e00-4603-ac85-f6719c1526cb" targetNamespace="http://schemas.microsoft.com/office/2006/metadata/properties" ma:root="true" ma:fieldsID="a64cc92d9ec9195666f32e33393cf283" ns2:_="" ns3:_="" ns4:_="">
    <xsd:import namespace="a9a13303-8c93-46a2-8016-9b333f1977b3"/>
    <xsd:import namespace="87b9d6d8-7e8b-4d60-b544-64035f7b8238"/>
    <xsd:import namespace="3090a6a4-2e00-4603-ac85-f6719c1526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13303-8c93-46a2-8016-9b333f1977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d6d8-7e8b-4d60-b544-64035f7b8238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0a6a4-2e00-4603-ac85-f6719c152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1586A8-7D8D-41E6-8AFD-A4CB4B7B3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13303-8c93-46a2-8016-9b333f1977b3"/>
    <ds:schemaRef ds:uri="87b9d6d8-7e8b-4d60-b544-64035f7b8238"/>
    <ds:schemaRef ds:uri="3090a6a4-2e00-4603-ac85-f6719c152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745AA1-6294-456D-9EB8-2FFB5078A4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B8DFA5-45DF-438C-BEDE-03D60450150D}">
  <ds:schemaRefs>
    <ds:schemaRef ds:uri="http://purl.org/dc/terms/"/>
    <ds:schemaRef ds:uri="3090a6a4-2e00-4603-ac85-f6719c1526cb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7b9d6d8-7e8b-4d60-b544-64035f7b8238"/>
    <ds:schemaRef ds:uri="http://purl.org/dc/dcmitype/"/>
    <ds:schemaRef ds:uri="a9a13303-8c93-46a2-8016-9b333f1977b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18266</TotalTime>
  <Words>3905</Words>
  <Application>Microsoft Office PowerPoint</Application>
  <PresentationFormat>On-screen Show (4:3)</PresentationFormat>
  <Paragraphs>415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Wingdings</vt:lpstr>
      <vt:lpstr>Office Theme</vt:lpstr>
      <vt:lpstr>P1 Chapter 3 :: Equations and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Helen Jordan</cp:lastModifiedBy>
  <cp:revision>721</cp:revision>
  <dcterms:created xsi:type="dcterms:W3CDTF">2013-02-28T07:36:55Z</dcterms:created>
  <dcterms:modified xsi:type="dcterms:W3CDTF">2020-05-20T10:38:05Z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0x01010013A780173EB5E949A04BFB86F31C2899</vt:lpwstr>
  </property>
</Properties>
</file>