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481" r:id="rId5"/>
    <p:sldId id="542" r:id="rId6"/>
    <p:sldId id="483" r:id="rId7"/>
    <p:sldId id="508" r:id="rId8"/>
    <p:sldId id="509" r:id="rId9"/>
    <p:sldId id="484" r:id="rId10"/>
    <p:sldId id="510" r:id="rId11"/>
    <p:sldId id="511" r:id="rId12"/>
    <p:sldId id="486" r:id="rId13"/>
    <p:sldId id="488" r:id="rId14"/>
    <p:sldId id="512" r:id="rId15"/>
    <p:sldId id="513" r:id="rId16"/>
    <p:sldId id="514" r:id="rId17"/>
    <p:sldId id="516" r:id="rId18"/>
    <p:sldId id="515" r:id="rId19"/>
    <p:sldId id="517" r:id="rId20"/>
    <p:sldId id="518" r:id="rId21"/>
    <p:sldId id="519" r:id="rId22"/>
    <p:sldId id="520" r:id="rId23"/>
    <p:sldId id="521" r:id="rId24"/>
    <p:sldId id="522" r:id="rId25"/>
    <p:sldId id="523" r:id="rId26"/>
    <p:sldId id="524" r:id="rId27"/>
    <p:sldId id="525" r:id="rId28"/>
    <p:sldId id="526" r:id="rId29"/>
    <p:sldId id="527" r:id="rId30"/>
    <p:sldId id="528" r:id="rId31"/>
    <p:sldId id="529" r:id="rId32"/>
    <p:sldId id="535" r:id="rId33"/>
    <p:sldId id="530" r:id="rId34"/>
    <p:sldId id="538" r:id="rId35"/>
    <p:sldId id="541" r:id="rId36"/>
    <p:sldId id="531" r:id="rId37"/>
    <p:sldId id="532" r:id="rId38"/>
    <p:sldId id="533" r:id="rId39"/>
    <p:sldId id="537" r:id="rId40"/>
    <p:sldId id="539" r:id="rId41"/>
    <p:sldId id="540" r:id="rId42"/>
    <p:sldId id="53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0" autoAdjust="0"/>
    <p:restoredTop sz="94655" autoAdjust="0"/>
  </p:normalViewPr>
  <p:slideViewPr>
    <p:cSldViewPr>
      <p:cViewPr varScale="1">
        <p:scale>
          <a:sx n="80" d="100"/>
          <a:sy n="80" d="100"/>
        </p:scale>
        <p:origin x="1076" y="40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69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11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40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577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363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F2399-CD51-4C4C-BC34-03B9F40F9CF8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62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10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0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image" Target="../media/image111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40.png"/><Relationship Id="rId4" Type="http://schemas.openxmlformats.org/officeDocument/2006/relationships/image" Target="NUL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frostmaths.com/resources/resource.php?rid=26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2 :: </a:t>
            </a:r>
            <a:r>
              <a:rPr lang="en-GB" dirty="0"/>
              <a:t>Quadratics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23</a:t>
            </a:r>
            <a:r>
              <a:rPr lang="en-GB" baseline="30000" dirty="0"/>
              <a:t>rd</a:t>
            </a:r>
            <a:r>
              <a:rPr lang="en-GB" dirty="0"/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2</a:t>
              </a:r>
              <a:r>
                <a:rPr lang="en-GB" sz="3200" dirty="0">
                  <a:latin typeface="+mj-lt"/>
                </a:rPr>
                <a:t> :: Completing the Square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5576" y="908720"/>
                <a:ext cx="777686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“Completing the square” means putting a quadratic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dirty="0"/>
              </a:p>
              <a:p>
                <a:r>
                  <a:rPr lang="en-GB" dirty="0"/>
                  <a:t>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</a:t>
                </a:r>
                <a:r>
                  <a:rPr lang="en-GB" b="1" dirty="0"/>
                  <a:t>underlying reason we do this is because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only appears once in the expression</a:t>
                </a:r>
                <a:r>
                  <a:rPr lang="en-GB" dirty="0"/>
                  <a:t> (e.g.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dirty="0"/>
                  <a:t> vs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GB" dirty="0"/>
                  <a:t>), which makes it algebraically easier to handle. This has a number of consequences: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908720"/>
                <a:ext cx="7776864" cy="1754326"/>
              </a:xfrm>
              <a:prstGeom prst="rect">
                <a:avLst/>
              </a:prstGeom>
              <a:blipFill>
                <a:blip r:embed="rId2"/>
                <a:stretch>
                  <a:fillRect l="-705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755576" y="3006423"/>
            <a:ext cx="361876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a. Solving Quadratics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5576" y="3573016"/>
                <a:ext cx="3456384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we have a completed square: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−7=0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saw at the start of the chapter how we could rearrange to make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the subject. </a:t>
                </a:r>
              </a:p>
              <a:p>
                <a:r>
                  <a:rPr lang="en-GB" dirty="0"/>
                  <a:t>Indeed using the quadratic formula is actually solving the quadratic by completing the square – it’s just someone has done the work for us already!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573016"/>
                <a:ext cx="3456384" cy="2862322"/>
              </a:xfrm>
              <a:prstGeom prst="rect">
                <a:avLst/>
              </a:prstGeom>
              <a:blipFill>
                <a:blip r:embed="rId3"/>
                <a:stretch>
                  <a:fillRect l="-1587" t="-1064" r="-2822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894788" y="3006423"/>
            <a:ext cx="361876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b. Sketching Quadratics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88024" y="3573016"/>
                <a:ext cx="42434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We’ll see later that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, then the minimum point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573016"/>
                <a:ext cx="4243401" cy="646331"/>
              </a:xfrm>
              <a:prstGeom prst="rect">
                <a:avLst/>
              </a:prstGeom>
              <a:blipFill>
                <a:blip r:embed="rId4"/>
                <a:stretch>
                  <a:fillRect l="-1148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894787" y="4503756"/>
            <a:ext cx="361876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c. In 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88024" y="4988035"/>
                <a:ext cx="4355976" cy="1649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Further Maths, completing the square allows us to ‘integrate’ expressions like: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(you will cover integration later this module)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988035"/>
                <a:ext cx="4355976" cy="1649875"/>
              </a:xfrm>
              <a:prstGeom prst="rect">
                <a:avLst/>
              </a:prstGeom>
              <a:blipFill>
                <a:blip r:embed="rId5"/>
                <a:stretch>
                  <a:fillRect l="-1119" t="-1845" r="-280" b="-4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42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30" grpId="0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Completing the Square Recap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24692" y="734549"/>
                <a:ext cx="3240360" cy="3265061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Textbook Note:</a:t>
                </a:r>
              </a:p>
              <a:p>
                <a:r>
                  <a:rPr lang="en-GB" sz="1600" dirty="0"/>
                  <a:t>The textbook uses the formula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and similarly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My personal judgement is that it’s </a:t>
                </a:r>
                <a:r>
                  <a:rPr lang="en-GB" sz="1600" u="sng" dirty="0"/>
                  <a:t>not</a:t>
                </a:r>
                <a:r>
                  <a:rPr lang="en-GB" sz="1600" dirty="0"/>
                  <a:t> worth memorising these and you should instead think through the steps. Even the textbook agrees!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92" y="734549"/>
                <a:ext cx="3240360" cy="32650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980728"/>
                <a:ext cx="4968552" cy="2222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Expand: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+81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GB" i="1" dirty="0"/>
              </a:p>
              <a:p>
                <a:r>
                  <a:rPr lang="en-GB" dirty="0"/>
                  <a:t>What do you notice about the relationship between the bold numbers?</a:t>
                </a:r>
              </a:p>
              <a:p>
                <a:r>
                  <a:rPr lang="en-GB" b="1" dirty="0"/>
                  <a:t>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b="1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b="1" dirty="0"/>
                  <a:t> is half the coefficient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in the expansion.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4968552" cy="2222211"/>
              </a:xfrm>
              <a:prstGeom prst="rect">
                <a:avLst/>
              </a:prstGeom>
              <a:blipFill>
                <a:blip r:embed="rId3"/>
                <a:stretch>
                  <a:fillRect l="-1104" t="-1648" r="-982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3491778"/>
                <a:ext cx="44644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Therefore if we had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how could we write it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491778"/>
                <a:ext cx="4464496" cy="1015663"/>
              </a:xfrm>
              <a:prstGeom prst="rect">
                <a:avLst/>
              </a:prstGeom>
              <a:blipFill>
                <a:blip r:embed="rId4"/>
                <a:stretch>
                  <a:fillRect l="-1230" t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79246" y="4135032"/>
                <a:ext cx="3312368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+6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+36</m:t>
                    </m:r>
                  </m:oMath>
                </a14:m>
                <a:r>
                  <a:rPr lang="en-GB" sz="1600" dirty="0"/>
                  <a:t>, we want to discard the 36, so ‘throw it away’ by subtracting.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246" y="4135032"/>
                <a:ext cx="3312368" cy="830997"/>
              </a:xfrm>
              <a:prstGeom prst="rect">
                <a:avLst/>
              </a:prstGeom>
              <a:blipFill>
                <a:blip r:embed="rId5"/>
                <a:stretch>
                  <a:fillRect l="-547" t="-709" r="-547"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4571428" y="4293096"/>
            <a:ext cx="807818" cy="257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5536" y="4844017"/>
                <a:ext cx="4464496" cy="1871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Further Examples: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                        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844017"/>
                <a:ext cx="4464496" cy="1871666"/>
              </a:xfrm>
              <a:prstGeom prst="rect">
                <a:avLst/>
              </a:prstGeom>
              <a:blipFill>
                <a:blip r:embed="rId6"/>
                <a:stretch>
                  <a:fillRect l="-1230" t="-19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94404" y="5236056"/>
                <a:ext cx="3312368" cy="85209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Notice that despite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being negative, we still subtract after the bracket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is positive.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404" y="5236056"/>
                <a:ext cx="3312368" cy="852093"/>
              </a:xfrm>
              <a:prstGeom prst="rect">
                <a:avLst/>
              </a:prstGeom>
              <a:blipFill>
                <a:blip r:embed="rId7"/>
                <a:stretch>
                  <a:fillRect l="-731" t="-694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4397829" y="5704114"/>
            <a:ext cx="1106697" cy="15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6375" y="2599062"/>
            <a:ext cx="4924882" cy="7247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27784" y="1267382"/>
            <a:ext cx="2205473" cy="3872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27784" y="1645213"/>
            <a:ext cx="2205473" cy="3872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19990" y="4106656"/>
            <a:ext cx="2122981" cy="5088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57261" y="5152570"/>
            <a:ext cx="2251882" cy="3758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57261" y="5542152"/>
            <a:ext cx="2251882" cy="3758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94934" y="5915809"/>
            <a:ext cx="2251882" cy="8188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317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1" grpId="0"/>
      <p:bldP spid="12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Completing the Square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3594" y="976309"/>
                <a:ext cx="5616624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4" y="976309"/>
                <a:ext cx="5616624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1556792"/>
                <a:ext cx="4757035" cy="187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+7</m:t>
                      </m:r>
                    </m:oMath>
                    <m:oMath xmlns:m="http://schemas.openxmlformats.org/officeDocument/2006/math">
                      <m:r>
                        <a:rPr lang="en-GB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−18+7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−11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56792"/>
                <a:ext cx="4757035" cy="1871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98390" y="1510995"/>
                <a:ext cx="3040810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Factorise out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 You can leave the constant term outside the bracket.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390" y="1510995"/>
                <a:ext cx="3040810" cy="923330"/>
              </a:xfrm>
              <a:prstGeom prst="rect">
                <a:avLst/>
              </a:prstGeom>
              <a:blipFill>
                <a:blip r:embed="rId4"/>
                <a:stretch>
                  <a:fillRect l="-1193" t="-2581" r="-2187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5076056" y="1772816"/>
            <a:ext cx="722334" cy="199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98390" y="2647351"/>
            <a:ext cx="280831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Complete the square inside the bracket (you should have two sets of brackets)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833257" y="2307771"/>
            <a:ext cx="965133" cy="754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8390" y="3754845"/>
            <a:ext cx="28083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Expand out outer bracket.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717143" y="2801257"/>
            <a:ext cx="1081247" cy="1199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390901" y="1506627"/>
            <a:ext cx="3247731" cy="4774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90901" y="2000747"/>
            <a:ext cx="3247731" cy="4774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90901" y="2480003"/>
            <a:ext cx="3247731" cy="418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90901" y="2898435"/>
            <a:ext cx="3247731" cy="5438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53594" y="4373808"/>
                <a:ext cx="6422662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4" y="4373808"/>
                <a:ext cx="6422662" cy="400110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9959" y="4838765"/>
                <a:ext cx="4757035" cy="1986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+3+5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=8−3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59" y="4838765"/>
                <a:ext cx="4757035" cy="19865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521999" y="4848625"/>
            <a:ext cx="3183352" cy="4028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21999" y="5251451"/>
            <a:ext cx="3183352" cy="4028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21999" y="5654277"/>
            <a:ext cx="3183352" cy="3845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1999" y="6035219"/>
            <a:ext cx="3183352" cy="359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1999" y="6399842"/>
            <a:ext cx="3183352" cy="359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98390" y="5206786"/>
                <a:ext cx="3040810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It may help to write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first.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390" y="5206786"/>
                <a:ext cx="3040810" cy="646331"/>
              </a:xfrm>
              <a:prstGeom prst="rect">
                <a:avLst/>
              </a:prstGeom>
              <a:blipFill>
                <a:blip r:embed="rId7"/>
                <a:stretch>
                  <a:fillRect l="-1193" t="-2727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 flipV="1">
            <a:off x="4864100" y="5041900"/>
            <a:ext cx="934291" cy="543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72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3594" y="976309"/>
                <a:ext cx="5616624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4" y="976309"/>
                <a:ext cx="5616624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75656" y="1544092"/>
                <a:ext cx="3888432" cy="161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−27+4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544092"/>
                <a:ext cx="3888432" cy="16171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1230" y="3573016"/>
                <a:ext cx="5616624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Express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2000" dirty="0"/>
                  <a:t> in the form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30" y="3573016"/>
                <a:ext cx="5616624" cy="400110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0364" y="4219776"/>
                <a:ext cx="3888432" cy="1986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+20+3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=23−5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364" y="4219776"/>
                <a:ext cx="3888432" cy="19865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58599" y="1584724"/>
            <a:ext cx="3138901" cy="16156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58599" y="4219776"/>
            <a:ext cx="3138901" cy="20895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00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by Completing the Square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970182"/>
                <a:ext cx="5616624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−18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70182"/>
                <a:ext cx="5616624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21172" y="1831662"/>
                <a:ext cx="3888432" cy="4353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−9+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−3=±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=3±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72" y="1831662"/>
                <a:ext cx="3888432" cy="43535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295599" y="1799084"/>
            <a:ext cx="3276401" cy="8298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First step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5027" y="2628900"/>
            <a:ext cx="3276401" cy="35889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And the rest…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17390" y="1926045"/>
                <a:ext cx="3307510" cy="286232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Froflections</a:t>
                </a:r>
                <a:r>
                  <a:rPr lang="en-GB" dirty="0"/>
                  <a:t>: Previously we factorised out the 3. This is because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dirty="0"/>
                  <a:t> on its own is an </a:t>
                </a:r>
                <a:r>
                  <a:rPr lang="en-GB" b="1" dirty="0"/>
                  <a:t>expression, </a:t>
                </a:r>
                <a:r>
                  <a:rPr lang="en-GB" dirty="0"/>
                  <a:t>so dividing by 3 (instead of factorising) would change the expression.</a:t>
                </a:r>
              </a:p>
              <a:p>
                <a:endParaRPr lang="en-GB" dirty="0"/>
              </a:p>
              <a:p>
                <a:r>
                  <a:rPr lang="en-GB" dirty="0"/>
                  <a:t>However, in an equation, we can divide both sides by 3 without affecting the solutions.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390" y="1926045"/>
                <a:ext cx="3307510" cy="2862322"/>
              </a:xfrm>
              <a:prstGeom prst="rect">
                <a:avLst/>
              </a:prstGeom>
              <a:blipFill>
                <a:blip r:embed="rId4"/>
                <a:stretch>
                  <a:fillRect l="-1282" t="-846" r="-366" b="-21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9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2C/2D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23-24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166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Proving the Quadratic Formula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9444" y="866428"/>
                <a:ext cx="5616624" cy="59965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000" dirty="0"/>
                  <a:t>, prove that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44" y="866428"/>
                <a:ext cx="5616624" cy="5996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68190" y="1710145"/>
            <a:ext cx="330751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Just use exactly the same method as you usually would!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1710145"/>
                <a:ext cx="4608512" cy="4111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10145"/>
                <a:ext cx="4608512" cy="4111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140200" y="5249551"/>
            <a:ext cx="2655049" cy="1633240"/>
            <a:chOff x="3258596" y="5224760"/>
            <a:chExt cx="2655049" cy="16332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2482" y="5224760"/>
              <a:ext cx="1531163" cy="163324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H="1" flipV="1">
              <a:off x="3258596" y="5601309"/>
              <a:ext cx="953364" cy="56399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877320" y="5356324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/>
                <a:t>!</a:t>
              </a:r>
              <a:endParaRPr lang="en-GB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331499" y="2057400"/>
            <a:ext cx="2821401" cy="375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990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3</a:t>
              </a:r>
              <a:r>
                <a:rPr lang="en-GB" sz="3200" dirty="0">
                  <a:latin typeface="+mj-lt"/>
                </a:rPr>
                <a:t> :: Functions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43808" y="5517232"/>
                <a:ext cx="42484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)=2</m:t>
                      </m:r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517232"/>
                <a:ext cx="4248472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635896" y="2465437"/>
                <a:ext cx="1512168" cy="93610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465437"/>
                <a:ext cx="1512168" cy="936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2628900" y="2921000"/>
            <a:ext cx="939800" cy="127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56200" y="2908300"/>
            <a:ext cx="1044479" cy="24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79712" y="2537445"/>
                <a:ext cx="6480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537445"/>
                <a:ext cx="648072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56176" y="2537445"/>
                <a:ext cx="9361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537445"/>
                <a:ext cx="93610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691680" y="232142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Input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40152" y="232142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Output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880952"/>
            <a:ext cx="8663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 function is something which </a:t>
            </a:r>
            <a:r>
              <a:rPr lang="en-GB" sz="2000" b="1" dirty="0"/>
              <a:t>provides a rule on how to map inputs to outputs</a:t>
            </a:r>
            <a:r>
              <a:rPr lang="en-GB" sz="2000" dirty="0"/>
              <a:t>.</a:t>
            </a:r>
          </a:p>
          <a:p>
            <a:endParaRPr lang="en-GB" sz="1050" dirty="0"/>
          </a:p>
          <a:p>
            <a:r>
              <a:rPr lang="en-GB" sz="2000" dirty="0"/>
              <a:t>We saw at GCSE that functions were a formal way of describing a ‘number machine’: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75880" y="484848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Input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83433" y="48035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50985" y="4937296"/>
                <a:ext cx="244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Name of the function (often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85" y="4937296"/>
                <a:ext cx="2448272" cy="646331"/>
              </a:xfrm>
              <a:prstGeom prst="rect">
                <a:avLst/>
              </a:prstGeom>
              <a:blipFill>
                <a:blip r:embed="rId6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843808" y="5649854"/>
            <a:ext cx="739425" cy="220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2" idx="2"/>
          </p:cNvCxnSpPr>
          <p:nvPr/>
        </p:nvCxnSpPr>
        <p:spPr>
          <a:xfrm>
            <a:off x="4379936" y="5217821"/>
            <a:ext cx="0" cy="431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87489" y="5171322"/>
            <a:ext cx="0" cy="431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Down Arrow 1"/>
          <p:cNvSpPr/>
          <p:nvPr/>
        </p:nvSpPr>
        <p:spPr>
          <a:xfrm>
            <a:off x="3959932" y="4026112"/>
            <a:ext cx="864096" cy="5040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1547201" y="4774234"/>
            <a:ext cx="5665470" cy="16569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193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3</a:t>
              </a:r>
              <a:r>
                <a:rPr lang="en-GB" sz="3200" dirty="0">
                  <a:latin typeface="+mj-lt"/>
                </a:rPr>
                <a:t> :: Functions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880952"/>
            <a:ext cx="8663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You’ll cover functions extensively in future chapters, but for now, you need to understand the following concepts:</a:t>
            </a:r>
          </a:p>
        </p:txBody>
      </p:sp>
      <p:sp>
        <p:nvSpPr>
          <p:cNvPr id="6" name="Oval 5"/>
          <p:cNvSpPr/>
          <p:nvPr/>
        </p:nvSpPr>
        <p:spPr>
          <a:xfrm>
            <a:off x="911659" y="2002927"/>
            <a:ext cx="1257820" cy="39883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470672" y="2002927"/>
            <a:ext cx="1257820" cy="39883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429717" y="3553946"/>
                <a:ext cx="780716" cy="8862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717" y="3553946"/>
                <a:ext cx="780716" cy="886297"/>
              </a:xfrm>
              <a:prstGeom prst="rect">
                <a:avLst/>
              </a:prstGeom>
              <a:blipFill>
                <a:blip r:embed="rId2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10"/>
          <p:cNvSpPr/>
          <p:nvPr/>
        </p:nvSpPr>
        <p:spPr>
          <a:xfrm>
            <a:off x="2169479" y="3886308"/>
            <a:ext cx="260239" cy="221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11"/>
          <p:cNvSpPr/>
          <p:nvPr/>
        </p:nvSpPr>
        <p:spPr>
          <a:xfrm>
            <a:off x="3210433" y="3886308"/>
            <a:ext cx="260239" cy="221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215271" y="2446075"/>
            <a:ext cx="54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4700" y="2983214"/>
            <a:ext cx="346985" cy="4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8524" y="3664733"/>
            <a:ext cx="65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1.7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9415" y="4069284"/>
            <a:ext cx="346985" cy="4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5271" y="4994179"/>
            <a:ext cx="67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1265" y="4423447"/>
            <a:ext cx="66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3.1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04403" y="2390682"/>
            <a:ext cx="346985" cy="4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77895" y="3000011"/>
            <a:ext cx="346985" cy="4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7657" y="3609340"/>
            <a:ext cx="85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2.89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76673" y="4110143"/>
            <a:ext cx="346985" cy="40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6119" y="5059101"/>
            <a:ext cx="643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...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1932" y="4553803"/>
            <a:ext cx="94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9.61</a:t>
            </a:r>
          </a:p>
        </p:txBody>
      </p:sp>
      <p:sp>
        <p:nvSpPr>
          <p:cNvPr id="23" name="Freeform 24"/>
          <p:cNvSpPr/>
          <p:nvPr/>
        </p:nvSpPr>
        <p:spPr>
          <a:xfrm>
            <a:off x="1532542" y="2224772"/>
            <a:ext cx="2380315" cy="313990"/>
          </a:xfrm>
          <a:custGeom>
            <a:avLst/>
            <a:gdLst>
              <a:gd name="connsiteX0" fmla="*/ 0 w 3951798"/>
              <a:gd name="connsiteY0" fmla="*/ 408167 h 408167"/>
              <a:gd name="connsiteX1" fmla="*/ 858741 w 3951798"/>
              <a:gd name="connsiteY1" fmla="*/ 106017 h 408167"/>
              <a:gd name="connsiteX2" fmla="*/ 1924216 w 3951798"/>
              <a:gd name="connsiteY2" fmla="*/ 2650 h 408167"/>
              <a:gd name="connsiteX3" fmla="*/ 2926080 w 3951798"/>
              <a:gd name="connsiteY3" fmla="*/ 90115 h 408167"/>
              <a:gd name="connsiteX4" fmla="*/ 3951798 w 3951798"/>
              <a:gd name="connsiteY4" fmla="*/ 368410 h 40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798" h="408167">
                <a:moveTo>
                  <a:pt x="0" y="408167"/>
                </a:moveTo>
                <a:cubicBezTo>
                  <a:pt x="269019" y="290885"/>
                  <a:pt x="538038" y="173603"/>
                  <a:pt x="858741" y="106017"/>
                </a:cubicBezTo>
                <a:cubicBezTo>
                  <a:pt x="1179444" y="38431"/>
                  <a:pt x="1579660" y="5300"/>
                  <a:pt x="1924216" y="2650"/>
                </a:cubicBezTo>
                <a:cubicBezTo>
                  <a:pt x="2268772" y="0"/>
                  <a:pt x="2588150" y="29155"/>
                  <a:pt x="2926080" y="90115"/>
                </a:cubicBezTo>
                <a:cubicBezTo>
                  <a:pt x="3264010" y="151075"/>
                  <a:pt x="3607904" y="259742"/>
                  <a:pt x="3951798" y="36841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5"/>
          <p:cNvSpPr/>
          <p:nvPr/>
        </p:nvSpPr>
        <p:spPr>
          <a:xfrm>
            <a:off x="1692375" y="2833830"/>
            <a:ext cx="2380315" cy="313990"/>
          </a:xfrm>
          <a:custGeom>
            <a:avLst/>
            <a:gdLst>
              <a:gd name="connsiteX0" fmla="*/ 0 w 3951798"/>
              <a:gd name="connsiteY0" fmla="*/ 408167 h 408167"/>
              <a:gd name="connsiteX1" fmla="*/ 858741 w 3951798"/>
              <a:gd name="connsiteY1" fmla="*/ 106017 h 408167"/>
              <a:gd name="connsiteX2" fmla="*/ 1924216 w 3951798"/>
              <a:gd name="connsiteY2" fmla="*/ 2650 h 408167"/>
              <a:gd name="connsiteX3" fmla="*/ 2926080 w 3951798"/>
              <a:gd name="connsiteY3" fmla="*/ 90115 h 408167"/>
              <a:gd name="connsiteX4" fmla="*/ 3951798 w 3951798"/>
              <a:gd name="connsiteY4" fmla="*/ 368410 h 40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798" h="408167">
                <a:moveTo>
                  <a:pt x="0" y="408167"/>
                </a:moveTo>
                <a:cubicBezTo>
                  <a:pt x="269019" y="290885"/>
                  <a:pt x="538038" y="173603"/>
                  <a:pt x="858741" y="106017"/>
                </a:cubicBezTo>
                <a:cubicBezTo>
                  <a:pt x="1179444" y="38431"/>
                  <a:pt x="1579660" y="5300"/>
                  <a:pt x="1924216" y="2650"/>
                </a:cubicBezTo>
                <a:cubicBezTo>
                  <a:pt x="2268772" y="0"/>
                  <a:pt x="2588150" y="29155"/>
                  <a:pt x="2926080" y="90115"/>
                </a:cubicBezTo>
                <a:cubicBezTo>
                  <a:pt x="3264010" y="151075"/>
                  <a:pt x="3607904" y="259742"/>
                  <a:pt x="3951798" y="36841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6"/>
          <p:cNvSpPr/>
          <p:nvPr/>
        </p:nvSpPr>
        <p:spPr>
          <a:xfrm>
            <a:off x="1475509" y="3387766"/>
            <a:ext cx="2380315" cy="313990"/>
          </a:xfrm>
          <a:custGeom>
            <a:avLst/>
            <a:gdLst>
              <a:gd name="connsiteX0" fmla="*/ 0 w 3951798"/>
              <a:gd name="connsiteY0" fmla="*/ 408167 h 408167"/>
              <a:gd name="connsiteX1" fmla="*/ 858741 w 3951798"/>
              <a:gd name="connsiteY1" fmla="*/ 106017 h 408167"/>
              <a:gd name="connsiteX2" fmla="*/ 1924216 w 3951798"/>
              <a:gd name="connsiteY2" fmla="*/ 2650 h 408167"/>
              <a:gd name="connsiteX3" fmla="*/ 2926080 w 3951798"/>
              <a:gd name="connsiteY3" fmla="*/ 90115 h 408167"/>
              <a:gd name="connsiteX4" fmla="*/ 3951798 w 3951798"/>
              <a:gd name="connsiteY4" fmla="*/ 368410 h 40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798" h="408167">
                <a:moveTo>
                  <a:pt x="0" y="408167"/>
                </a:moveTo>
                <a:cubicBezTo>
                  <a:pt x="269019" y="290885"/>
                  <a:pt x="538038" y="173603"/>
                  <a:pt x="858741" y="106017"/>
                </a:cubicBezTo>
                <a:cubicBezTo>
                  <a:pt x="1179444" y="38431"/>
                  <a:pt x="1579660" y="5300"/>
                  <a:pt x="1924216" y="2650"/>
                </a:cubicBezTo>
                <a:cubicBezTo>
                  <a:pt x="2268772" y="0"/>
                  <a:pt x="2588150" y="29155"/>
                  <a:pt x="2926080" y="90115"/>
                </a:cubicBezTo>
                <a:cubicBezTo>
                  <a:pt x="3264010" y="151075"/>
                  <a:pt x="3607904" y="259742"/>
                  <a:pt x="3951798" y="36841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7"/>
          <p:cNvSpPr/>
          <p:nvPr/>
        </p:nvSpPr>
        <p:spPr>
          <a:xfrm flipV="1">
            <a:off x="1822494" y="4329456"/>
            <a:ext cx="2380315" cy="313990"/>
          </a:xfrm>
          <a:custGeom>
            <a:avLst/>
            <a:gdLst>
              <a:gd name="connsiteX0" fmla="*/ 0 w 3951798"/>
              <a:gd name="connsiteY0" fmla="*/ 408167 h 408167"/>
              <a:gd name="connsiteX1" fmla="*/ 858741 w 3951798"/>
              <a:gd name="connsiteY1" fmla="*/ 106017 h 408167"/>
              <a:gd name="connsiteX2" fmla="*/ 1924216 w 3951798"/>
              <a:gd name="connsiteY2" fmla="*/ 2650 h 408167"/>
              <a:gd name="connsiteX3" fmla="*/ 2926080 w 3951798"/>
              <a:gd name="connsiteY3" fmla="*/ 90115 h 408167"/>
              <a:gd name="connsiteX4" fmla="*/ 3951798 w 3951798"/>
              <a:gd name="connsiteY4" fmla="*/ 368410 h 40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798" h="408167">
                <a:moveTo>
                  <a:pt x="0" y="408167"/>
                </a:moveTo>
                <a:cubicBezTo>
                  <a:pt x="269019" y="290885"/>
                  <a:pt x="538038" y="173603"/>
                  <a:pt x="858741" y="106017"/>
                </a:cubicBezTo>
                <a:cubicBezTo>
                  <a:pt x="1179444" y="38431"/>
                  <a:pt x="1579660" y="5300"/>
                  <a:pt x="1924216" y="2650"/>
                </a:cubicBezTo>
                <a:cubicBezTo>
                  <a:pt x="2268772" y="0"/>
                  <a:pt x="2588150" y="29155"/>
                  <a:pt x="2926080" y="90115"/>
                </a:cubicBezTo>
                <a:cubicBezTo>
                  <a:pt x="3264010" y="151075"/>
                  <a:pt x="3607904" y="259742"/>
                  <a:pt x="3951798" y="36841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8"/>
          <p:cNvSpPr/>
          <p:nvPr/>
        </p:nvSpPr>
        <p:spPr>
          <a:xfrm flipV="1">
            <a:off x="1518882" y="4827998"/>
            <a:ext cx="2380315" cy="313990"/>
          </a:xfrm>
          <a:custGeom>
            <a:avLst/>
            <a:gdLst>
              <a:gd name="connsiteX0" fmla="*/ 0 w 3951798"/>
              <a:gd name="connsiteY0" fmla="*/ 408167 h 408167"/>
              <a:gd name="connsiteX1" fmla="*/ 858741 w 3951798"/>
              <a:gd name="connsiteY1" fmla="*/ 106017 h 408167"/>
              <a:gd name="connsiteX2" fmla="*/ 1924216 w 3951798"/>
              <a:gd name="connsiteY2" fmla="*/ 2650 h 408167"/>
              <a:gd name="connsiteX3" fmla="*/ 2926080 w 3951798"/>
              <a:gd name="connsiteY3" fmla="*/ 90115 h 408167"/>
              <a:gd name="connsiteX4" fmla="*/ 3951798 w 3951798"/>
              <a:gd name="connsiteY4" fmla="*/ 368410 h 40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1798" h="408167">
                <a:moveTo>
                  <a:pt x="0" y="408167"/>
                </a:moveTo>
                <a:cubicBezTo>
                  <a:pt x="269019" y="290885"/>
                  <a:pt x="538038" y="173603"/>
                  <a:pt x="858741" y="106017"/>
                </a:cubicBezTo>
                <a:cubicBezTo>
                  <a:pt x="1179444" y="38431"/>
                  <a:pt x="1579660" y="5300"/>
                  <a:pt x="1924216" y="2650"/>
                </a:cubicBezTo>
                <a:cubicBezTo>
                  <a:pt x="2268772" y="0"/>
                  <a:pt x="2588150" y="29155"/>
                  <a:pt x="2926080" y="90115"/>
                </a:cubicBezTo>
                <a:cubicBezTo>
                  <a:pt x="3264010" y="151075"/>
                  <a:pt x="3607904" y="259742"/>
                  <a:pt x="3951798" y="36841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385011" y="1836746"/>
            <a:ext cx="87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Inputs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25178" y="1896418"/>
            <a:ext cx="107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Outputs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520" y="5901045"/>
            <a:ext cx="2578097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</a:t>
            </a:r>
            <a:r>
              <a:rPr lang="en-GB" b="1" dirty="0"/>
              <a:t>domain</a:t>
            </a:r>
            <a:r>
              <a:rPr lang="en-GB" dirty="0"/>
              <a:t> of a function is the set of possible inputs.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50195" y="5901045"/>
            <a:ext cx="2645759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</a:rPr>
              <a:t>!</a:t>
            </a:r>
            <a:r>
              <a:rPr lang="en-GB" dirty="0"/>
              <a:t> The </a:t>
            </a:r>
            <a:r>
              <a:rPr lang="en-GB" b="1" dirty="0"/>
              <a:t>range</a:t>
            </a:r>
            <a:r>
              <a:rPr lang="en-GB" dirty="0"/>
              <a:t> of a function is the set of possible outputs.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940152" y="1588838"/>
                <a:ext cx="3013348" cy="158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domain of a function could potentially be </a:t>
                </a:r>
                <a:r>
                  <a:rPr lang="en-GB" b="1" dirty="0"/>
                  <a:t>any</a:t>
                </a:r>
                <a:r>
                  <a:rPr lang="en-GB" dirty="0"/>
                  <a:t> real number. If so, we’d write:</a:t>
                </a:r>
              </a:p>
              <a:p>
                <a:endParaRPr lang="en-GB" sz="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588838"/>
                <a:ext cx="3013348" cy="1585049"/>
              </a:xfrm>
              <a:prstGeom prst="rect">
                <a:avLst/>
              </a:prstGeom>
              <a:blipFill>
                <a:blip r:embed="rId3"/>
                <a:stretch>
                  <a:fillRect l="-1616" t="-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55849" y="3270139"/>
                <a:ext cx="11403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input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…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849" y="3270139"/>
                <a:ext cx="1140359" cy="307777"/>
              </a:xfrm>
              <a:prstGeom prst="rect">
                <a:avLst/>
              </a:prstGeom>
              <a:blipFill>
                <a:blip r:embed="rId4"/>
                <a:stretch>
                  <a:fillRect l="-1604" t="-1961" r="-1604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6509084" y="3056021"/>
            <a:ext cx="192505" cy="26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38900" y="3478866"/>
            <a:ext cx="1442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is a member of…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31113" y="3262027"/>
            <a:ext cx="1905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set of real numbers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096646" y="3095625"/>
            <a:ext cx="142354" cy="434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7762875" y="3057525"/>
            <a:ext cx="208487" cy="247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54427" y="4031184"/>
                <a:ext cx="29752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might be interested in what inputs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give an output of 0. These are known as the </a:t>
                </a:r>
                <a:r>
                  <a:rPr lang="en-GB" b="1" dirty="0"/>
                  <a:t>roots</a:t>
                </a:r>
                <a:r>
                  <a:rPr lang="en-GB" dirty="0"/>
                  <a:t> of the function.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427" y="4031184"/>
                <a:ext cx="2975248" cy="1200329"/>
              </a:xfrm>
              <a:prstGeom prst="rect">
                <a:avLst/>
              </a:prstGeom>
              <a:blipFill>
                <a:blip r:embed="rId5"/>
                <a:stretch>
                  <a:fillRect l="-1639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89771" y="5421275"/>
                <a:ext cx="2645759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</a:t>
                </a:r>
                <a:r>
                  <a:rPr lang="en-GB" b="1" dirty="0"/>
                  <a:t>roots/zeroes</a:t>
                </a:r>
                <a:r>
                  <a:rPr lang="en-GB" dirty="0"/>
                  <a:t> of a function are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which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771" y="5421275"/>
                <a:ext cx="2645759" cy="923330"/>
              </a:xfrm>
              <a:prstGeom prst="rect">
                <a:avLst/>
              </a:prstGeom>
              <a:blipFill>
                <a:blip r:embed="rId6"/>
                <a:stretch>
                  <a:fillRect l="-1598" t="-2564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5916001" y="2551735"/>
            <a:ext cx="3100999" cy="12582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639667" y="4899054"/>
            <a:ext cx="824634" cy="4222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457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3" grpId="0"/>
      <p:bldP spid="34" grpId="0"/>
      <p:bldP spid="38" grpId="0"/>
      <p:bldP spid="39" grpId="0"/>
      <p:bldP spid="44" grpId="0"/>
      <p:bldP spid="45" grpId="0" animBg="1"/>
      <p:bldP spid="46" grpId="0" animBg="1"/>
      <p:bldP spid="46" grpId="1" animBg="1"/>
      <p:bldP spid="47" grpId="0" animBg="1"/>
      <p:bldP spid="4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4844" y="853728"/>
                <a:ext cx="5616624" cy="163121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+5,     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2000" dirty="0"/>
              </a:p>
              <a:p>
                <a:pPr marL="457200" indent="-457200">
                  <a:buAutoNum type="alphaLcParenR"/>
                </a:pPr>
                <a:r>
                  <a:rPr lang="en-GB" sz="2000" dirty="0"/>
                  <a:t>Find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(−4)</m:t>
                    </m:r>
                  </m:oMath>
                </a14:m>
                <a:endParaRPr lang="en-GB" sz="2000" dirty="0"/>
              </a:p>
              <a:p>
                <a:pPr marL="457200" indent="-457200">
                  <a:buAutoNum type="alphaLcParenR"/>
                </a:pPr>
                <a:r>
                  <a:rPr lang="en-GB" sz="2000" dirty="0"/>
                  <a:t>Find the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for which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/>
              </a:p>
              <a:p>
                <a:pPr marL="457200" indent="-457200">
                  <a:buAutoNum type="alphaLcParenR"/>
                </a:pPr>
                <a:r>
                  <a:rPr lang="en-GB" sz="2000" dirty="0"/>
                  <a:t>Find the roots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 marL="457200" indent="-457200">
                  <a:buAutoNum type="alphaLcParenR"/>
                </a:pPr>
                <a:r>
                  <a:rPr lang="en-GB" sz="2000" dirty="0"/>
                  <a:t>Find the roots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4" y="853728"/>
                <a:ext cx="5616624" cy="1631216"/>
              </a:xfrm>
              <a:prstGeom prst="rect">
                <a:avLst/>
              </a:prstGeom>
              <a:blipFill>
                <a:blip r:embed="rId2"/>
                <a:stretch>
                  <a:fillRect b="-67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385024" y="942628"/>
            <a:ext cx="255463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Note</a:t>
            </a:r>
            <a:r>
              <a:rPr lang="en-GB" dirty="0"/>
              <a:t>: The domain is usually stated for you.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5652120" y="1052736"/>
            <a:ext cx="732904" cy="213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528" y="2852936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5576" y="2852936"/>
                <a:ext cx="2808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=28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852936"/>
                <a:ext cx="280831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23528" y="4005064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5816" y="2852936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5576" y="3912126"/>
                <a:ext cx="380079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Conceptually, we’re looking for the inputs of the functions which give the same outputs. We can just equate the output expressions.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12126"/>
                <a:ext cx="3800796" cy="2308324"/>
              </a:xfrm>
              <a:prstGeom prst="rect">
                <a:avLst/>
              </a:prstGeom>
              <a:blipFill>
                <a:blip r:embed="rId4"/>
                <a:stretch>
                  <a:fillRect l="-1445" t="-1587" r="-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30352" y="2783920"/>
                <a:ext cx="380079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roots are the inputs which give an output of 0. So set output expression to 0.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352" y="2783920"/>
                <a:ext cx="3800796" cy="1754326"/>
              </a:xfrm>
              <a:prstGeom prst="rect">
                <a:avLst/>
              </a:prstGeom>
              <a:blipFill>
                <a:blip r:embed="rId5"/>
                <a:stretch>
                  <a:fillRect l="-1445" t="-2091" r="-8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698304" y="4881468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30352" y="4868242"/>
                <a:ext cx="35149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352" y="4868242"/>
                <a:ext cx="351497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55576" y="2845405"/>
            <a:ext cx="3800796" cy="943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55576" y="4005063"/>
            <a:ext cx="3800796" cy="23384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65376" y="2852936"/>
            <a:ext cx="3800796" cy="1816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65376" y="4881468"/>
            <a:ext cx="3800796" cy="9631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285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4844" y="853728"/>
                <a:ext cx="5616624" cy="10156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Determine the minimum value of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2000" dirty="0"/>
                  <a:t>, and state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for which this minimum occurs.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4" y="853728"/>
                <a:ext cx="5616624" cy="1015663"/>
              </a:xfrm>
              <a:prstGeom prst="rect">
                <a:avLst/>
              </a:prstGeom>
              <a:blipFill>
                <a:blip r:embed="rId2"/>
                <a:stretch>
                  <a:fillRect b="-155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5664" y="2177715"/>
                <a:ext cx="60486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 might try a (clumsy) approach of trying a few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try to see what makes the output as small as possible…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64" y="2177715"/>
                <a:ext cx="6048672" cy="646331"/>
              </a:xfrm>
              <a:prstGeom prst="rect">
                <a:avLst/>
              </a:prstGeom>
              <a:blipFill>
                <a:blip r:embed="rId3"/>
                <a:stretch>
                  <a:fillRect l="-907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04248" y="946060"/>
            <a:ext cx="216024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This means we want to minimise the </a:t>
            </a:r>
            <a:r>
              <a:rPr lang="en-GB" sz="1600" b="1" dirty="0"/>
              <a:t>output</a:t>
            </a:r>
            <a:r>
              <a:rPr lang="en-GB" sz="1600" dirty="0"/>
              <a:t> of the function.</a:t>
            </a: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6300192" y="1361559"/>
            <a:ext cx="504056" cy="195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22996" y="2854134"/>
                <a:ext cx="288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=1−6+2=−3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=4−12+2=−6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=9−18+2=−7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=16−24+2=−6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996" y="2854134"/>
                <a:ext cx="2880320" cy="1200329"/>
              </a:xfrm>
              <a:prstGeom prst="rect">
                <a:avLst/>
              </a:prstGeom>
              <a:blipFill>
                <a:blip r:embed="rId4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634236" y="3199033"/>
            <a:ext cx="1890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This looks like the minimum as the value starts going up after.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703316" y="3416300"/>
            <a:ext cx="948184" cy="156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5726" y="4245586"/>
                <a:ext cx="60486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But the best way to find the minimum/maximum value of a quadratic is to </a:t>
                </a:r>
                <a:r>
                  <a:rPr lang="en-GB" b="1" dirty="0"/>
                  <a:t>complete the square</a:t>
                </a:r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26" y="4245586"/>
                <a:ext cx="6048672" cy="923330"/>
              </a:xfrm>
              <a:prstGeom prst="rect">
                <a:avLst/>
              </a:prstGeom>
              <a:blipFill>
                <a:blip r:embed="rId5"/>
                <a:stretch>
                  <a:fillRect l="-806" t="-3289" b="-46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03648" y="5343973"/>
                <a:ext cx="288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−7=−3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−7=−6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−7=−7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343973"/>
                <a:ext cx="2880320" cy="1200329"/>
              </a:xfrm>
              <a:prstGeom prst="rect">
                <a:avLst/>
              </a:prstGeom>
              <a:blipFill>
                <a:blip r:embed="rId6"/>
                <a:stretch>
                  <a:fillRect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29932" y="4724429"/>
                <a:ext cx="23469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Since anything squared is at least 0, the smallest we can make the bracket is 0, which occurs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932" y="4724429"/>
                <a:ext cx="2346920" cy="954107"/>
              </a:xfrm>
              <a:prstGeom prst="rect">
                <a:avLst/>
              </a:prstGeom>
              <a:blipFill>
                <a:blip r:embed="rId7"/>
                <a:stretch>
                  <a:fillRect l="-779"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4127500" y="5295900"/>
            <a:ext cx="1193800" cy="72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454076" y="2845405"/>
            <a:ext cx="6070252" cy="12090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77408" y="5788372"/>
                <a:ext cx="3355032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, the minimum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, which occurs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408" y="5788372"/>
                <a:ext cx="3355032" cy="923330"/>
              </a:xfrm>
              <a:prstGeom prst="rect">
                <a:avLst/>
              </a:prstGeom>
              <a:blipFill>
                <a:blip r:embed="rId8"/>
                <a:stretch>
                  <a:fillRect l="-1081" t="-3226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609948" y="4836329"/>
            <a:ext cx="7937152" cy="18946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578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 animBg="1"/>
      <p:bldP spid="25" grpId="0" animBg="1"/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>
                  <a:latin typeface="+mj-lt"/>
                </a:rPr>
                <a:t>Quickfire</a:t>
              </a:r>
              <a:r>
                <a:rPr lang="en-GB" sz="3200" dirty="0">
                  <a:latin typeface="+mj-lt"/>
                </a:rPr>
                <a:t> Questions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110791"/>
                  </p:ext>
                </p:extLst>
              </p:nvPr>
            </p:nvGraphicFramePr>
            <p:xfrm>
              <a:off x="539552" y="1168560"/>
              <a:ext cx="8275715" cy="27068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50132">
                      <a:extLst>
                        <a:ext uri="{9D8B030D-6E8A-4147-A177-3AD203B41FA5}">
                          <a16:colId xmlns:a16="http://schemas.microsoft.com/office/drawing/2014/main" val="567043795"/>
                        </a:ext>
                      </a:extLst>
                    </a:gridCol>
                    <a:gridCol w="1950132">
                      <a:extLst>
                        <a:ext uri="{9D8B030D-6E8A-4147-A177-3AD203B41FA5}">
                          <a16:colId xmlns:a16="http://schemas.microsoft.com/office/drawing/2014/main" val="3735725850"/>
                        </a:ext>
                      </a:extLst>
                    </a:gridCol>
                    <a:gridCol w="2425319">
                      <a:extLst>
                        <a:ext uri="{9D8B030D-6E8A-4147-A177-3AD203B41FA5}">
                          <a16:colId xmlns:a16="http://schemas.microsoft.com/office/drawing/2014/main" val="1936596565"/>
                        </a:ext>
                      </a:extLst>
                    </a:gridCol>
                    <a:gridCol w="1950132">
                      <a:extLst>
                        <a:ext uri="{9D8B030D-6E8A-4147-A177-3AD203B41FA5}">
                          <a16:colId xmlns:a16="http://schemas.microsoft.com/office/drawing/2014/main" val="1552963745"/>
                        </a:ext>
                      </a:extLst>
                    </a:gridCol>
                  </a:tblGrid>
                  <a:tr h="5859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Completed square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Min/max value of </a:t>
                          </a:r>
                          <a14:m>
                            <m:oMath xmlns:m="http://schemas.openxmlformats.org/officeDocument/2006/math">
                              <m:r>
                                <a:rPr lang="en-GB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GB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GB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dirty="0"/>
                            <a:t> for which this min/max occurs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1325780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8377355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−10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+21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−5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9711805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10−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Already</a:t>
                          </a:r>
                          <a:r>
                            <a:rPr lang="en-GB" baseline="0" dirty="0"/>
                            <a:t> completed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0501804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17−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54353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110791"/>
                  </p:ext>
                </p:extLst>
              </p:nvPr>
            </p:nvGraphicFramePr>
            <p:xfrm>
              <a:off x="539552" y="1168560"/>
              <a:ext cx="8275715" cy="27068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50132">
                      <a:extLst>
                        <a:ext uri="{9D8B030D-6E8A-4147-A177-3AD203B41FA5}">
                          <a16:colId xmlns:a16="http://schemas.microsoft.com/office/drawing/2014/main" val="567043795"/>
                        </a:ext>
                      </a:extLst>
                    </a:gridCol>
                    <a:gridCol w="1950132">
                      <a:extLst>
                        <a:ext uri="{9D8B030D-6E8A-4147-A177-3AD203B41FA5}">
                          <a16:colId xmlns:a16="http://schemas.microsoft.com/office/drawing/2014/main" val="3735725850"/>
                        </a:ext>
                      </a:extLst>
                    </a:gridCol>
                    <a:gridCol w="2425319">
                      <a:extLst>
                        <a:ext uri="{9D8B030D-6E8A-4147-A177-3AD203B41FA5}">
                          <a16:colId xmlns:a16="http://schemas.microsoft.com/office/drawing/2014/main" val="1936596565"/>
                        </a:ext>
                      </a:extLst>
                    </a:gridCol>
                    <a:gridCol w="1950132">
                      <a:extLst>
                        <a:ext uri="{9D8B030D-6E8A-4147-A177-3AD203B41FA5}">
                          <a16:colId xmlns:a16="http://schemas.microsoft.com/office/drawing/2014/main" val="1552963745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3" t="-4762" r="-325938" b="-32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Completed square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652" t="-4762" r="-81203" b="-32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000" t="-4762" r="-1250" b="-32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21325780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3" t="-129412" r="-325938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13" t="-129412" r="-225938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652" t="-129412" r="-81203" b="-3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000" t="-129412" r="-1250" b="-3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8377355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3" t="-229412" r="-325938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13" t="-229412" r="-225938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652" t="-229412" r="-81203" b="-2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000" t="-229412" r="-1250" b="-2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9711805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3" t="-329412" r="-325938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Already</a:t>
                          </a:r>
                          <a:r>
                            <a:rPr lang="en-GB" baseline="0" dirty="0"/>
                            <a:t> completed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652" t="-329412" r="-81203" b="-10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000" t="-329412" r="-1250" b="-10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0501804"/>
                      </a:ext>
                    </a:extLst>
                  </a:tr>
                  <a:tr h="516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3" t="-429412" r="-32593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13" t="-429412" r="-22593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0652" t="-429412" r="-81203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5000" t="-429412" r="-1250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4353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/>
          <p:cNvSpPr/>
          <p:nvPr/>
        </p:nvSpPr>
        <p:spPr>
          <a:xfrm>
            <a:off x="2495476" y="1804005"/>
            <a:ext cx="1949524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451400" y="1804005"/>
            <a:ext cx="2406600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0" y="1812787"/>
            <a:ext cx="1957267" cy="511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95476" y="2319602"/>
            <a:ext cx="1949524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51400" y="2319602"/>
            <a:ext cx="2406600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0" y="2328384"/>
            <a:ext cx="1957267" cy="511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95476" y="2839697"/>
            <a:ext cx="1949524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51400" y="2839697"/>
            <a:ext cx="2406600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2848479"/>
            <a:ext cx="1957267" cy="511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95476" y="3359580"/>
            <a:ext cx="1949524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51400" y="3359580"/>
            <a:ext cx="2406600" cy="5200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8000" y="3368362"/>
            <a:ext cx="1957267" cy="511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82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836712"/>
                <a:ext cx="3109044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minimum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sz="2000" dirty="0"/>
                  <a:t> and state the value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/>
                  <a:t> for which this occurs.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6712"/>
                <a:ext cx="3109044" cy="1323439"/>
              </a:xfrm>
              <a:prstGeom prst="rect">
                <a:avLst/>
              </a:prstGeom>
              <a:blipFill>
                <a:blip r:embed="rId2"/>
                <a:stretch>
                  <a:fillRect b="-123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55976" y="844476"/>
                <a:ext cx="3744416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roots of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844476"/>
                <a:ext cx="374441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55976" y="3573016"/>
                <a:ext cx="3744416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Find the roots of the function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573016"/>
                <a:ext cx="3744416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9552" y="2276872"/>
                <a:ext cx="3109044" cy="2066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−18−5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−23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Minimum value is -23.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at which this occurs is -3.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76872"/>
                <a:ext cx="3109044" cy="2066976"/>
              </a:xfrm>
              <a:prstGeom prst="rect">
                <a:avLst/>
              </a:prstGeom>
              <a:blipFill>
                <a:blip r:embed="rId5"/>
                <a:stretch>
                  <a:fillRect l="-1765" b="-3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39952" y="1797711"/>
                <a:ext cx="3109044" cy="116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797711"/>
                <a:ext cx="3109044" cy="11649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22936" y="4509120"/>
                <a:ext cx="3109044" cy="12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936" y="4509120"/>
                <a:ext cx="3109044" cy="123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23640" y="83671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61272" y="84834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61272" y="3573016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1672" y="2160151"/>
            <a:ext cx="3136924" cy="23489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39084" y="1527965"/>
            <a:ext cx="3761308" cy="18168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47530" y="4280902"/>
            <a:ext cx="3761308" cy="15963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966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26-27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572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756934"/>
                <a:ext cx="83529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refers to the input of a function, and the expression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refers to the output. For graph sketches, we often write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i.e. we set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values to be the output of the function.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56934"/>
                <a:ext cx="8352928" cy="923330"/>
              </a:xfrm>
              <a:prstGeom prst="rect">
                <a:avLst/>
              </a:prstGeom>
              <a:blipFill>
                <a:blip r:embed="rId2"/>
                <a:stretch>
                  <a:fillRect l="-584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57"/>
          <p:cNvGrpSpPr/>
          <p:nvPr/>
        </p:nvGrpSpPr>
        <p:grpSpPr>
          <a:xfrm>
            <a:off x="1144" y="0"/>
            <a:ext cx="9143074" cy="599127"/>
            <a:chOff x="0" y="13335"/>
            <a:chExt cx="9144218" cy="599127"/>
          </a:xfrm>
        </p:grpSpPr>
        <p:sp>
          <p:nvSpPr>
            <p:cNvPr id="7" name="TextBox 6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</a:t>
              </a:r>
              <a:r>
                <a:rPr lang="en-GB" sz="3200" b="1" dirty="0"/>
                <a:t>4</a:t>
              </a:r>
              <a:r>
                <a:rPr lang="en-GB" sz="3200" dirty="0"/>
                <a:t> :: Quadratic Graphs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" name="Freeform 3"/>
          <p:cNvSpPr/>
          <p:nvPr/>
        </p:nvSpPr>
        <p:spPr>
          <a:xfrm>
            <a:off x="1979712" y="2120900"/>
            <a:ext cx="4624288" cy="3271286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63688" y="4725144"/>
            <a:ext cx="56166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165328" y="1988840"/>
            <a:ext cx="0" cy="4032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393012" y="4369256"/>
                <a:ext cx="504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012" y="4369256"/>
                <a:ext cx="50405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13300" y="1382941"/>
                <a:ext cx="5040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00" y="1382941"/>
                <a:ext cx="50405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98128" y="1874285"/>
            <a:ext cx="2808312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Features needed in sketch of quadratic?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68018" y="3414191"/>
            <a:ext cx="1296144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68144" y="5790455"/>
                <a:ext cx="1764196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400" dirty="0"/>
                  <a:t>-intercept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5790455"/>
                <a:ext cx="1764196" cy="461665"/>
              </a:xfrm>
              <a:prstGeom prst="rect">
                <a:avLst/>
              </a:prstGeom>
              <a:blipFill>
                <a:blip r:embed="rId5"/>
                <a:stretch>
                  <a:fillRect t="-750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10571" y="5661248"/>
            <a:ext cx="253828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General shape: Smiley face or hill?</a:t>
            </a:r>
          </a:p>
        </p:txBody>
      </p:sp>
      <p:cxnSp>
        <p:nvCxnSpPr>
          <p:cNvPr id="31" name="Straight Arrow Connector 30"/>
          <p:cNvCxnSpPr>
            <a:stCxn id="27" idx="2"/>
          </p:cNvCxnSpPr>
          <p:nvPr/>
        </p:nvCxnSpPr>
        <p:spPr>
          <a:xfrm flipH="1">
            <a:off x="3263900" y="3875856"/>
            <a:ext cx="652190" cy="78504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2"/>
          </p:cNvCxnSpPr>
          <p:nvPr/>
        </p:nvCxnSpPr>
        <p:spPr>
          <a:xfrm>
            <a:off x="3916090" y="3875856"/>
            <a:ext cx="1633810" cy="78504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0"/>
          </p:cNvCxnSpPr>
          <p:nvPr/>
        </p:nvCxnSpPr>
        <p:spPr>
          <a:xfrm flipH="1" flipV="1">
            <a:off x="5165328" y="5301208"/>
            <a:ext cx="1584914" cy="489247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9" idx="0"/>
          </p:cNvCxnSpPr>
          <p:nvPr/>
        </p:nvCxnSpPr>
        <p:spPr>
          <a:xfrm flipV="1">
            <a:off x="1979712" y="5181600"/>
            <a:ext cx="1500088" cy="479648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268018" y="3414192"/>
            <a:ext cx="1296143" cy="461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868144" y="5766822"/>
            <a:ext cx="1764196" cy="4852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10571" y="5661247"/>
            <a:ext cx="253828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4318000" y="5511801"/>
            <a:ext cx="228600" cy="66039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92872" y="6236791"/>
            <a:ext cx="197132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Turning point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81784" y="6236791"/>
            <a:ext cx="1982416" cy="4852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6500" y="1642164"/>
            <a:ext cx="2717800" cy="24622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 ‘sketch’ in maths has a clearly defined meaning: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We care about the </a:t>
            </a:r>
            <a:r>
              <a:rPr lang="en-GB" sz="1400" b="1" u="sng" dirty="0"/>
              <a:t>general shape</a:t>
            </a:r>
            <a:r>
              <a:rPr lang="en-GB" sz="1400" dirty="0"/>
              <a:t> of the graph, not exact points.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axes should have </a:t>
            </a:r>
            <a:r>
              <a:rPr lang="en-GB" sz="1400" b="1" u="sng" dirty="0"/>
              <a:t>no scale</a:t>
            </a:r>
            <a:r>
              <a:rPr lang="en-GB" sz="1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Generally the only coordinates indicated are </a:t>
            </a:r>
            <a:r>
              <a:rPr lang="en-GB" sz="1400" b="1" u="sng" dirty="0"/>
              <a:t>intercepts with the axis</a:t>
            </a:r>
            <a:r>
              <a:rPr lang="en-GB" sz="1400" dirty="0"/>
              <a:t> or other points of interest (e.g. intersections of multiple graphs)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5304" y="3109391"/>
                <a:ext cx="16561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Recall a root of a function is where the output, in this case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value, is 0.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04" y="3109391"/>
                <a:ext cx="1656184" cy="1323439"/>
              </a:xfrm>
              <a:prstGeom prst="rect">
                <a:avLst/>
              </a:prstGeom>
              <a:blipFill>
                <a:blip r:embed="rId6"/>
                <a:stretch>
                  <a:fillRect l="-2214" t="-1382" r="-2214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3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3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9852" y="785912"/>
                <a:ext cx="5429448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Sketch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GB" sz="2000" dirty="0"/>
                  <a:t> and find the coordinates of the turning point.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52" y="785912"/>
                <a:ext cx="5429448" cy="707886"/>
              </a:xfrm>
              <a:prstGeom prst="rect">
                <a:avLst/>
              </a:prstGeom>
              <a:blipFill>
                <a:blip r:embed="rId2"/>
                <a:stretch>
                  <a:fillRect b="-357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9852" y="1844824"/>
            <a:ext cx="95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Roots: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79712" y="1844824"/>
                <a:ext cx="3384376" cy="923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br>
                  <a:rPr lang="en-GB" b="1" dirty="0"/>
                </a:br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844824"/>
                <a:ext cx="3384376" cy="923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5168" y="2857376"/>
                <a:ext cx="1450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-intercept: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68" y="2857376"/>
                <a:ext cx="1450528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41612" y="2878803"/>
                <a:ext cx="27744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GB" b="1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612" y="2878803"/>
                <a:ext cx="2774404" cy="646331"/>
              </a:xfrm>
              <a:prstGeom prst="rect">
                <a:avLst/>
              </a:prstGeom>
              <a:blipFill>
                <a:blip r:embed="rId5"/>
                <a:stretch>
                  <a:fillRect l="-1978" t="-4717" b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5168" y="3739223"/>
            <a:ext cx="157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Turning point: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41612" y="3658389"/>
                <a:ext cx="2774404" cy="1860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Min point: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612" y="3658389"/>
                <a:ext cx="2774404" cy="1860959"/>
              </a:xfrm>
              <a:prstGeom prst="rect">
                <a:avLst/>
              </a:prstGeom>
              <a:blipFill>
                <a:blip r:embed="rId6"/>
                <a:stretch>
                  <a:fillRect l="-1978"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6352" y="5856064"/>
                <a:ext cx="4070548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Recall that 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, the minimum output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is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value which minimises it. i.e. Turning point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52" y="5856064"/>
                <a:ext cx="4070548" cy="830997"/>
              </a:xfrm>
              <a:prstGeom prst="rect">
                <a:avLst/>
              </a:prstGeom>
              <a:blipFill>
                <a:blip r:embed="rId7"/>
                <a:stretch>
                  <a:fillRect l="-446" t="-714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1259632" y="5301208"/>
            <a:ext cx="576064" cy="554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72618" y="1813992"/>
            <a:ext cx="2599382" cy="9542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72618" y="2901473"/>
            <a:ext cx="2599382" cy="6926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55800" y="3717986"/>
            <a:ext cx="2599382" cy="18013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76056" y="4437112"/>
            <a:ext cx="35283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164288" y="1701762"/>
            <a:ext cx="0" cy="4032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64820" y="4411068"/>
            <a:ext cx="5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24329" y="4411068"/>
            <a:ext cx="5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7" name="Freeform 3"/>
          <p:cNvSpPr/>
          <p:nvPr/>
        </p:nvSpPr>
        <p:spPr>
          <a:xfrm>
            <a:off x="5002312" y="2146300"/>
            <a:ext cx="3392388" cy="2788686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843960" y="4868162"/>
            <a:ext cx="5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416435" y="4925859"/>
                <a:ext cx="143532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435" y="4925859"/>
                <a:ext cx="1435329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6708031" y="4872925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579048" y="424229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048" y="4242296"/>
                <a:ext cx="28803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20272" y="134115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341156"/>
                <a:ext cx="288032" cy="369332"/>
              </a:xfrm>
              <a:prstGeom prst="rect">
                <a:avLst/>
              </a:prstGeom>
              <a:blipFill>
                <a:blip r:embed="rId10"/>
                <a:stretch>
                  <a:fillRect r="-6383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1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5" grpId="0"/>
      <p:bldP spid="26" grpId="0"/>
      <p:bldP spid="27" grpId="0" animBg="1"/>
      <p:bldP spid="30" grpId="0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9851" y="785912"/>
                <a:ext cx="7412509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Sketch the graph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2000" dirty="0"/>
                  <a:t> and find the coordinates of the turning point. Write down the equation of the line of symmetry.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51" y="785912"/>
                <a:ext cx="7412509" cy="707886"/>
              </a:xfrm>
              <a:prstGeom prst="rect">
                <a:avLst/>
              </a:prstGeom>
              <a:blipFill>
                <a:blip r:embed="rId2"/>
                <a:stretch>
                  <a:fillRect b="-357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88752" y="1743224"/>
            <a:ext cx="95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Roots: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20912" y="1768624"/>
                <a:ext cx="3685108" cy="2671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×−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×−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This has no solutions, so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b="1" dirty="0"/>
                  <a:t> value can never be 0, i.e. the parabola does not touch the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-axis.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912" y="1768624"/>
                <a:ext cx="3685108" cy="2671629"/>
              </a:xfrm>
              <a:prstGeom prst="rect">
                <a:avLst/>
              </a:prstGeom>
              <a:blipFill>
                <a:blip r:embed="rId3"/>
                <a:stretch>
                  <a:fillRect l="-1322" r="-331"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8791" y="4414984"/>
                <a:ext cx="1450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-intercept: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91" y="4414984"/>
                <a:ext cx="1450528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433935" y="4411011"/>
            <a:ext cx="2774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-3 (by inspection)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71709" y="5119031"/>
            <a:ext cx="157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Turning point: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59335" y="5127097"/>
                <a:ext cx="2774404" cy="1771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Max point is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35" y="5127097"/>
                <a:ext cx="2774404" cy="1771191"/>
              </a:xfrm>
              <a:prstGeom prst="rect">
                <a:avLst/>
              </a:prstGeom>
              <a:blipFill>
                <a:blip r:embed="rId5"/>
                <a:stretch>
                  <a:fillRect l="-1096" b="-1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377206" y="4411848"/>
            <a:ext cx="3601194" cy="6926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43508" y="5158053"/>
            <a:ext cx="2611133" cy="16638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76056" y="4437112"/>
            <a:ext cx="35283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33" idx="2"/>
          </p:cNvCxnSpPr>
          <p:nvPr/>
        </p:nvCxnSpPr>
        <p:spPr>
          <a:xfrm flipV="1">
            <a:off x="6643588" y="1976417"/>
            <a:ext cx="0" cy="4188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Freeform 3"/>
          <p:cNvSpPr/>
          <p:nvPr/>
        </p:nvSpPr>
        <p:spPr>
          <a:xfrm rot="10800000">
            <a:off x="6262954" y="4823995"/>
            <a:ext cx="2179333" cy="1524410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314570" y="5000509"/>
            <a:ext cx="54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195310" y="4691990"/>
                <a:ext cx="9453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1,−1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310" y="4691990"/>
                <a:ext cx="9453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7152531" y="4733225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579048" y="424229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048" y="4242296"/>
                <a:ext cx="28803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99572" y="160708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572" y="1607085"/>
                <a:ext cx="288032" cy="369332"/>
              </a:xfrm>
              <a:prstGeom prst="rect">
                <a:avLst/>
              </a:prstGeom>
              <a:blipFill>
                <a:blip r:embed="rId8"/>
                <a:stretch>
                  <a:fillRect r="-638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373796" y="1753610"/>
            <a:ext cx="3604604" cy="26151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04172" y="6412686"/>
            <a:ext cx="186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Line of reflection: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55632" y="6405028"/>
                <a:ext cx="1180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632" y="6405028"/>
                <a:ext cx="118042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7189704" y="2112556"/>
            <a:ext cx="0" cy="405274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900946" y="2760416"/>
                <a:ext cx="13051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946" y="2760416"/>
                <a:ext cx="130512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6106207" y="6304547"/>
            <a:ext cx="2003077" cy="4841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368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7" grpId="0" animBg="1"/>
      <p:bldP spid="30" grpId="0"/>
      <p:bldP spid="31" grpId="0" animBg="1"/>
      <p:bldP spid="18" grpId="0" animBg="1"/>
      <p:bldP spid="35" grpId="0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91567" y="749817"/>
            <a:ext cx="7412509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Sketch the following, indicating any intercepts with the axis, the turning point and the equation of the line of symmetry.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1981" y="1563065"/>
                <a:ext cx="2202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1" y="1563065"/>
                <a:ext cx="2202963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48092" y="161775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1981" y="4293096"/>
                <a:ext cx="2202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1" y="4293096"/>
                <a:ext cx="2202963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48092" y="4347783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16016" y="1522474"/>
                <a:ext cx="2202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+3−2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522474"/>
                <a:ext cx="2202963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362127" y="1577161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16016" y="4264461"/>
                <a:ext cx="22029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64461"/>
                <a:ext cx="2202963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362127" y="4319148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18270" y="3429000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060365" y="2040607"/>
            <a:ext cx="10666" cy="211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02099" y="3265934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099" y="3265934"/>
                <a:ext cx="216024" cy="369332"/>
              </a:xfrm>
              <a:prstGeom prst="rect">
                <a:avLst/>
              </a:prstGeom>
              <a:blipFill>
                <a:blip r:embed="rId6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33439" y="1705612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439" y="1705612"/>
                <a:ext cx="216024" cy="369332"/>
              </a:xfrm>
              <a:prstGeom prst="rect">
                <a:avLst/>
              </a:prstGeom>
              <a:blipFill>
                <a:blip r:embed="rId7"/>
                <a:stretch>
                  <a:fillRect r="-38889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3"/>
          <p:cNvSpPr/>
          <p:nvPr/>
        </p:nvSpPr>
        <p:spPr>
          <a:xfrm>
            <a:off x="1230413" y="2314574"/>
            <a:ext cx="1550888" cy="715411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18270" y="6107175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619672" y="4693417"/>
            <a:ext cx="10666" cy="211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02099" y="5944109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099" y="5944109"/>
                <a:ext cx="216024" cy="369332"/>
              </a:xfrm>
              <a:prstGeom prst="rect">
                <a:avLst/>
              </a:prstGeom>
              <a:blipFill>
                <a:blip r:embed="rId8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3"/>
          <p:cNvSpPr/>
          <p:nvPr/>
        </p:nvSpPr>
        <p:spPr>
          <a:xfrm>
            <a:off x="1436153" y="4932843"/>
            <a:ext cx="1590530" cy="1377298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519591" y="6020506"/>
            <a:ext cx="22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18159" y="6019936"/>
            <a:ext cx="3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75637" y="5502839"/>
            <a:ext cx="51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85819" y="2959826"/>
                <a:ext cx="5147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819" y="2959826"/>
                <a:ext cx="514722" cy="369332"/>
              </a:xfrm>
              <a:prstGeom prst="rect">
                <a:avLst/>
              </a:prstGeom>
              <a:blipFill>
                <a:blip r:embed="rId9"/>
                <a:stretch>
                  <a:fillRect r="-11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1996331" y="2986975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232013" y="6249374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09860" y="6313068"/>
                <a:ext cx="733762" cy="47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f>
                            <m:f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60" y="6313068"/>
                <a:ext cx="733762" cy="4726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2273968" y="4764505"/>
            <a:ext cx="18883" cy="20865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931904" y="4661405"/>
                <a:ext cx="1305123" cy="55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904" y="4661405"/>
                <a:ext cx="1305123" cy="5517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>
            <a:off x="4882502" y="3413326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5483904" y="1999568"/>
            <a:ext cx="10666" cy="211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766331" y="3250260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331" y="3250260"/>
                <a:ext cx="216024" cy="369332"/>
              </a:xfrm>
              <a:prstGeom prst="rect">
                <a:avLst/>
              </a:prstGeom>
              <a:blipFill>
                <a:blip r:embed="rId12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Freeform 3"/>
          <p:cNvSpPr/>
          <p:nvPr/>
        </p:nvSpPr>
        <p:spPr>
          <a:xfrm rot="10800000">
            <a:off x="5043210" y="2590800"/>
            <a:ext cx="1433790" cy="1330292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202848" y="3383807"/>
            <a:ext cx="22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96591" y="3373712"/>
                <a:ext cx="446934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591" y="3373712"/>
                <a:ext cx="446934" cy="438005"/>
              </a:xfrm>
              <a:prstGeom prst="rect">
                <a:avLst/>
              </a:prstGeom>
              <a:blipFill>
                <a:blip r:embed="rId13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216069" y="2485140"/>
            <a:ext cx="51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50" name="Oval 49"/>
          <p:cNvSpPr/>
          <p:nvPr/>
        </p:nvSpPr>
        <p:spPr>
          <a:xfrm>
            <a:off x="5648570" y="2555400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638352" y="2133473"/>
                <a:ext cx="733762" cy="47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49</m:t>
                              </m:r>
                            </m:num>
                            <m:den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352" y="2133473"/>
                <a:ext cx="733762" cy="4726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/>
          <p:nvPr/>
        </p:nvCxnSpPr>
        <p:spPr>
          <a:xfrm>
            <a:off x="5709575" y="2061131"/>
            <a:ext cx="18883" cy="20865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396086" y="3786831"/>
                <a:ext cx="1305123" cy="55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086" y="3786831"/>
                <a:ext cx="1305123" cy="55835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>
            <a:off x="5259935" y="6301081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6309849" y="4575666"/>
            <a:ext cx="10666" cy="211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143764" y="6109440"/>
                <a:ext cx="2160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64" y="6109440"/>
                <a:ext cx="216024" cy="369332"/>
              </a:xfrm>
              <a:prstGeom prst="rect">
                <a:avLst/>
              </a:prstGeom>
              <a:blipFill>
                <a:blip r:embed="rId16"/>
                <a:stretch>
                  <a:fillRect r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Freeform 3"/>
          <p:cNvSpPr/>
          <p:nvPr/>
        </p:nvSpPr>
        <p:spPr>
          <a:xfrm>
            <a:off x="5106318" y="4743449"/>
            <a:ext cx="1433790" cy="998597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216971" y="6509117"/>
                <a:ext cx="7706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971" y="6509117"/>
                <a:ext cx="770688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5974502" y="5210970"/>
            <a:ext cx="51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</a:t>
            </a:r>
          </a:p>
        </p:txBody>
      </p:sp>
      <p:sp>
        <p:nvSpPr>
          <p:cNvPr id="61" name="Oval 60"/>
          <p:cNvSpPr/>
          <p:nvPr/>
        </p:nvSpPr>
        <p:spPr>
          <a:xfrm>
            <a:off x="5850068" y="5671630"/>
            <a:ext cx="121394" cy="12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811410" y="5739306"/>
                <a:ext cx="73376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−2,7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410" y="5739306"/>
                <a:ext cx="733762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/>
          <p:nvPr/>
        </p:nvCxnSpPr>
        <p:spPr>
          <a:xfrm>
            <a:off x="5907206" y="4756641"/>
            <a:ext cx="18883" cy="20865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724963" y="3699514"/>
                <a:ext cx="13051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963" y="3699514"/>
                <a:ext cx="1305123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>
          <a:xfrm>
            <a:off x="782447" y="1886563"/>
            <a:ext cx="2715496" cy="23225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23382" y="4659086"/>
            <a:ext cx="2715496" cy="21920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752563" y="1944202"/>
            <a:ext cx="2715496" cy="2322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773861" y="4615543"/>
            <a:ext cx="2715496" cy="22536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07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9062" y="2596902"/>
                <a:ext cx="619268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[MAT 2003 1H] Into how many regions is the plane divided when the following three parabolas are drawn?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62" y="2596902"/>
                <a:ext cx="6192688" cy="1477328"/>
              </a:xfrm>
              <a:prstGeom prst="rect">
                <a:avLst/>
              </a:prstGeom>
              <a:blipFill>
                <a:blip r:embed="rId3"/>
                <a:stretch>
                  <a:fillRect l="-886" t="-2066" r="-1476" b="-1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5536" y="22048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 Question: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9718" y="4782294"/>
                <a:ext cx="3456384" cy="1218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Completing the square: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18" y="4782294"/>
                <a:ext cx="3456384" cy="1218988"/>
              </a:xfrm>
              <a:prstGeom prst="rect">
                <a:avLst/>
              </a:prstGeom>
              <a:blipFill>
                <a:blip r:embed="rId4"/>
                <a:stretch>
                  <a:fillRect l="-1411" t="-2500" b="-1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4571428" y="6237312"/>
            <a:ext cx="30969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006058" y="4445299"/>
            <a:ext cx="0" cy="1917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Freeform 3"/>
          <p:cNvSpPr/>
          <p:nvPr/>
        </p:nvSpPr>
        <p:spPr>
          <a:xfrm>
            <a:off x="4548454" y="4724400"/>
            <a:ext cx="2728646" cy="1509705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3"/>
          <p:cNvSpPr/>
          <p:nvPr/>
        </p:nvSpPr>
        <p:spPr>
          <a:xfrm>
            <a:off x="3995936" y="4445299"/>
            <a:ext cx="2728646" cy="1509705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3"/>
          <p:cNvSpPr/>
          <p:nvPr/>
        </p:nvSpPr>
        <p:spPr>
          <a:xfrm>
            <a:off x="5043822" y="4854810"/>
            <a:ext cx="2728646" cy="1509705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652120" y="4854810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4057146" y="5576543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4217490" y="4789988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4710589" y="4962658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6538161" y="5182908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2" name="Oval 21"/>
          <p:cNvSpPr/>
          <p:nvPr/>
        </p:nvSpPr>
        <p:spPr>
          <a:xfrm>
            <a:off x="7120122" y="5373198"/>
            <a:ext cx="353938" cy="345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23" name="Oval 22"/>
          <p:cNvSpPr/>
          <p:nvPr/>
        </p:nvSpPr>
        <p:spPr>
          <a:xfrm>
            <a:off x="5508066" y="5955883"/>
            <a:ext cx="225984" cy="203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09098" y="4066140"/>
                <a:ext cx="376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098" y="4066140"/>
                <a:ext cx="376794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61097" y="5993580"/>
                <a:ext cx="376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097" y="5993580"/>
                <a:ext cx="37679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16286" y="4148245"/>
            <a:ext cx="8103813" cy="25192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479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454" y="956038"/>
            <a:ext cx="8352928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/>
              <a:t>How many </a:t>
            </a:r>
            <a:r>
              <a:rPr lang="en-GB" sz="2400" b="1" dirty="0"/>
              <a:t>distinct</a:t>
            </a:r>
            <a:r>
              <a:rPr lang="en-GB" sz="2400" dirty="0"/>
              <a:t> real solutions do each of the following have?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4409" y="1915141"/>
                <a:ext cx="8712968" cy="2543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+36=0</m:t>
                    </m:r>
                  </m:oMath>
                </a14:m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GB" sz="2800" b="1" dirty="0"/>
                  <a:t> (1 distinct solution)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GB" sz="2800" dirty="0"/>
                  <a:t>		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−1±</m:t>
                        </m:r>
                        <m:rad>
                          <m:radPr>
                            <m:degHide m:val="on"/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−11</m:t>
                            </m:r>
                          </m:e>
                        </m:rad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2800" b="1" dirty="0"/>
                </a:br>
                <a:r>
                  <a:rPr lang="en-GB" sz="2800" b="1" dirty="0"/>
                  <a:t>                                            We can’t square root -11,</a:t>
                </a:r>
                <a:br>
                  <a:rPr lang="en-GB" sz="2800" b="1" dirty="0"/>
                </a:br>
                <a:r>
                  <a:rPr lang="en-GB" sz="2800" b="1" dirty="0"/>
                  <a:t>                                            Therefore no real solutions.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lang="en-GB" sz="2800" dirty="0"/>
                  <a:t>		</a:t>
                </a: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GB" sz="2800" b="1" dirty="0"/>
                  <a:t> (2 distinct solutions)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9" y="1915141"/>
                <a:ext cx="8712968" cy="2543838"/>
              </a:xfrm>
              <a:prstGeom prst="rect">
                <a:avLst/>
              </a:prstGeom>
              <a:blipFill>
                <a:blip r:embed="rId2"/>
                <a:stretch>
                  <a:fillRect t="-2158" r="-770" b="-59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948822" y="1890334"/>
            <a:ext cx="5050034" cy="536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4885" y="2417185"/>
            <a:ext cx="5043972" cy="14291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48821" y="3846286"/>
            <a:ext cx="5050035" cy="6375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1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Starter</a:t>
              </a:r>
              <a:endParaRPr lang="en-GB" sz="32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474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Again, most of the content in this chapter is not new, but brings together a variety of algebraic and graph sketching GCSE skills regarding quadratic equations.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1999434"/>
                <a:ext cx="316835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dirty="0"/>
                  <a:t>Solve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99434"/>
                <a:ext cx="316835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7544" y="1627117"/>
            <a:ext cx="31683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Solving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1987157"/>
                <a:ext cx="2736304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Write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987157"/>
                <a:ext cx="2736304" cy="646331"/>
              </a:xfrm>
              <a:prstGeom prst="rect">
                <a:avLst/>
              </a:prstGeom>
              <a:blipFill>
                <a:blip r:embed="rId3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55976" y="1617825"/>
            <a:ext cx="273630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Completing the square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528" y="3852356"/>
                <a:ext cx="3024336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find the roots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852356"/>
                <a:ext cx="3024336" cy="646331"/>
              </a:xfrm>
              <a:prstGeom prst="rect">
                <a:avLst/>
              </a:prstGeom>
              <a:blipFill>
                <a:blip r:embed="rId4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23528" y="3492316"/>
            <a:ext cx="302433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Quadratics as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60032" y="3468712"/>
                <a:ext cx="3240360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dirty="0"/>
                  <a:t>, indicating the coordinate of the turning point and any intercepts with the axes.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468712"/>
                <a:ext cx="3240360" cy="1200329"/>
              </a:xfrm>
              <a:prstGeom prst="rect">
                <a:avLst/>
              </a:prstGeom>
              <a:blipFill>
                <a:blip r:embed="rId5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60032" y="3108672"/>
            <a:ext cx="324036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Quadratic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8542" y="5467787"/>
                <a:ext cx="316835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range of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has two distinct real solutions.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42" y="5467787"/>
                <a:ext cx="3168352" cy="923330"/>
              </a:xfrm>
              <a:prstGeom prst="rect">
                <a:avLst/>
              </a:prstGeom>
              <a:blipFill>
                <a:blip r:embed="rId6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18542" y="5107747"/>
            <a:ext cx="31683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r>
              <a:rPr lang="en-GB" dirty="0"/>
              <a:t>:: The Discriminant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58902" y="5867897"/>
            <a:ext cx="1733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NEW! (since GCSE)</a:t>
            </a:r>
          </a:p>
          <a:p>
            <a:r>
              <a:rPr lang="en-GB" sz="1400" dirty="0"/>
              <a:t>This subtopic is completely new.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4196" y="5282483"/>
            <a:ext cx="31683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6</a:t>
            </a:r>
            <a:r>
              <a:rPr lang="en-GB" dirty="0"/>
              <a:t>:: Modelling with Quadratics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5</a:t>
              </a:r>
              <a:r>
                <a:rPr lang="en-GB" sz="3200" dirty="0"/>
                <a:t> :: The Discriminant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6972" y="3660668"/>
                <a:ext cx="8208912" cy="159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Looking at this formula, when in general do you think we have: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2400" dirty="0"/>
                  <a:t>No real roots?    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𝒂𝒄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2400" b="1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2400" dirty="0"/>
                  <a:t>Equal roots?     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𝒂𝒄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2400" b="1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sz="2400" dirty="0"/>
                  <a:t>Two distinct roots?  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𝒂𝒄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2" y="3660668"/>
                <a:ext cx="8208912" cy="1594667"/>
              </a:xfrm>
              <a:prstGeom prst="rect">
                <a:avLst/>
              </a:prstGeom>
              <a:blipFill>
                <a:blip r:embed="rId2"/>
                <a:stretch>
                  <a:fillRect l="-1189" t="-3065" b="-8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76890" y="1200160"/>
                <a:ext cx="5004910" cy="1638654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32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3200" b="0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890" y="1200160"/>
                <a:ext cx="5004910" cy="16386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96999" y="6068462"/>
                <a:ext cx="5256584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– 4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is known as the discriminant.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999" y="6068462"/>
                <a:ext cx="5256584" cy="461665"/>
              </a:xfrm>
              <a:prstGeom prst="rect">
                <a:avLst/>
              </a:prstGeom>
              <a:blipFill>
                <a:blip r:embed="rId4"/>
                <a:stretch>
                  <a:fillRect t="-750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973256" y="4064704"/>
            <a:ext cx="2462323" cy="3661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3256" y="4430815"/>
            <a:ext cx="2462323" cy="3661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73255" y="4796926"/>
            <a:ext cx="2462323" cy="3661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7038451" y="4093027"/>
            <a:ext cx="125837" cy="109833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120745" y="438656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Wingdings" panose="05000000000000000000" pitchFamily="2" charset="2"/>
              </a:rPr>
              <a:t>!</a:t>
            </a:r>
            <a:endParaRPr lang="en-GB" dirty="0">
              <a:latin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07066" y="853501"/>
                <a:ext cx="242501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 err="1"/>
                  <a:t>Fro</a:t>
                </a:r>
                <a:r>
                  <a:rPr lang="en-GB" i="1" dirty="0"/>
                  <a:t> Note</a:t>
                </a:r>
                <a:r>
                  <a:rPr lang="en-GB" dirty="0"/>
                  <a:t>: Roots of a </a:t>
                </a:r>
                <a:r>
                  <a:rPr lang="en-GB" b="1" u="sng" dirty="0"/>
                  <a:t>function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are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 </a:t>
                </a:r>
              </a:p>
              <a:p>
                <a:r>
                  <a:rPr lang="en-GB" dirty="0"/>
                  <a:t>Similarly the roots of an </a:t>
                </a:r>
                <a:r>
                  <a:rPr lang="en-GB" b="1" u="sng" dirty="0"/>
                  <a:t>equation</a:t>
                </a:r>
                <a:r>
                  <a:rPr lang="en-GB" dirty="0"/>
                  <a:t> are solutions to an equation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066" y="853501"/>
                <a:ext cx="2425013" cy="2308324"/>
              </a:xfrm>
              <a:prstGeom prst="rect">
                <a:avLst/>
              </a:prstGeom>
              <a:blipFill>
                <a:blip r:embed="rId5"/>
                <a:stretch>
                  <a:fillRect l="-2010" t="-1319" r="-3266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978400" y="5356935"/>
            <a:ext cx="395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Because adding 0 or subtracting 0 in the quadratic formula gives the same value.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502400" y="4659086"/>
            <a:ext cx="301848" cy="697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60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5</a:t>
              </a:r>
              <a:r>
                <a:rPr lang="en-GB" sz="3200" dirty="0"/>
                <a:t> :: The Discriminant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>
            <a:off x="562113" y="2564769"/>
            <a:ext cx="2689087" cy="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742976" y="1102917"/>
            <a:ext cx="0" cy="2325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Freeform 3"/>
          <p:cNvSpPr/>
          <p:nvPr/>
        </p:nvSpPr>
        <p:spPr>
          <a:xfrm>
            <a:off x="699209" y="1103086"/>
            <a:ext cx="2551991" cy="1755963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94248" y="2355439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248" y="2355439"/>
                <a:ext cx="28803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62901" y="73155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901" y="731556"/>
                <a:ext cx="288032" cy="369332"/>
              </a:xfrm>
              <a:prstGeom prst="rect">
                <a:avLst/>
              </a:prstGeom>
              <a:blipFill>
                <a:blip r:embed="rId3"/>
                <a:stretch>
                  <a:fillRect r="-4167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1216" y="3996713"/>
                <a:ext cx="288032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16" y="3996713"/>
                <a:ext cx="2880320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22741" y="362102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Distinct real roots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262743" y="2641600"/>
            <a:ext cx="116114" cy="1001486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843314" y="2641600"/>
            <a:ext cx="827315" cy="104503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48109" y="1868083"/>
            <a:ext cx="2689087" cy="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199943" y="1102917"/>
            <a:ext cx="0" cy="2325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Freeform 3"/>
          <p:cNvSpPr/>
          <p:nvPr/>
        </p:nvSpPr>
        <p:spPr>
          <a:xfrm rot="10800000">
            <a:off x="6431947" y="1872343"/>
            <a:ext cx="2551991" cy="1755963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767329" y="1658753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329" y="1658753"/>
                <a:ext cx="2880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19868" y="73155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868" y="731556"/>
                <a:ext cx="288032" cy="369332"/>
              </a:xfrm>
              <a:prstGeom prst="rect">
                <a:avLst/>
              </a:prstGeom>
              <a:blipFill>
                <a:blip r:embed="rId6"/>
                <a:stretch>
                  <a:fillRect r="-6383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04926" y="4011227"/>
                <a:ext cx="288032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926" y="4011227"/>
                <a:ext cx="2880320" cy="5329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139542" y="3621024"/>
            <a:ext cx="2320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Equal roots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300281" y="2061029"/>
            <a:ext cx="363262" cy="1625601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986384" y="5328435"/>
            <a:ext cx="2689087" cy="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256147" y="3308303"/>
            <a:ext cx="0" cy="2325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Freeform 3"/>
          <p:cNvSpPr/>
          <p:nvPr/>
        </p:nvSpPr>
        <p:spPr>
          <a:xfrm>
            <a:off x="3212380" y="3308472"/>
            <a:ext cx="2551991" cy="1755963"/>
          </a:xfrm>
          <a:custGeom>
            <a:avLst/>
            <a:gdLst>
              <a:gd name="connsiteX0" fmla="*/ 0 w 4686300"/>
              <a:gd name="connsiteY0" fmla="*/ 88900 h 3763386"/>
              <a:gd name="connsiteX1" fmla="*/ 660400 w 4686300"/>
              <a:gd name="connsiteY1" fmla="*/ 2095500 h 3763386"/>
              <a:gd name="connsiteX2" fmla="*/ 1612900 w 4686300"/>
              <a:gd name="connsiteY2" fmla="*/ 3416300 h 3763386"/>
              <a:gd name="connsiteX3" fmla="*/ 2501900 w 4686300"/>
              <a:gd name="connsiteY3" fmla="*/ 3759200 h 3763386"/>
              <a:gd name="connsiteX4" fmla="*/ 3225800 w 4686300"/>
              <a:gd name="connsiteY4" fmla="*/ 3543300 h 3763386"/>
              <a:gd name="connsiteX5" fmla="*/ 3886200 w 4686300"/>
              <a:gd name="connsiteY5" fmla="*/ 2679700 h 3763386"/>
              <a:gd name="connsiteX6" fmla="*/ 4432300 w 4686300"/>
              <a:gd name="connsiteY6" fmla="*/ 1346200 h 3763386"/>
              <a:gd name="connsiteX7" fmla="*/ 4686300 w 4686300"/>
              <a:gd name="connsiteY7" fmla="*/ 0 h 3763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6300" h="3763386">
                <a:moveTo>
                  <a:pt x="0" y="88900"/>
                </a:moveTo>
                <a:cubicBezTo>
                  <a:pt x="195791" y="814916"/>
                  <a:pt x="391583" y="1540933"/>
                  <a:pt x="660400" y="2095500"/>
                </a:cubicBezTo>
                <a:cubicBezTo>
                  <a:pt x="929217" y="2650067"/>
                  <a:pt x="1305983" y="3139017"/>
                  <a:pt x="1612900" y="3416300"/>
                </a:cubicBezTo>
                <a:cubicBezTo>
                  <a:pt x="1919817" y="3693583"/>
                  <a:pt x="2233083" y="3738033"/>
                  <a:pt x="2501900" y="3759200"/>
                </a:cubicBezTo>
                <a:cubicBezTo>
                  <a:pt x="2770717" y="3780367"/>
                  <a:pt x="2995083" y="3723217"/>
                  <a:pt x="3225800" y="3543300"/>
                </a:cubicBezTo>
                <a:cubicBezTo>
                  <a:pt x="3456517" y="3363383"/>
                  <a:pt x="3685117" y="3045883"/>
                  <a:pt x="3886200" y="2679700"/>
                </a:cubicBezTo>
                <a:cubicBezTo>
                  <a:pt x="4087283" y="2313517"/>
                  <a:pt x="4298950" y="1792817"/>
                  <a:pt x="4432300" y="1346200"/>
                </a:cubicBezTo>
                <a:cubicBezTo>
                  <a:pt x="4565650" y="899583"/>
                  <a:pt x="4625975" y="449791"/>
                  <a:pt x="46863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43919" y="514502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919" y="5145025"/>
                <a:ext cx="2880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76072" y="293694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072" y="2936942"/>
                <a:ext cx="288032" cy="369332"/>
              </a:xfrm>
              <a:prstGeom prst="rect">
                <a:avLst/>
              </a:prstGeom>
              <a:blipFill>
                <a:blip r:embed="rId9"/>
                <a:stretch>
                  <a:fillRect r="-638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714387" y="6202099"/>
                <a:ext cx="288032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𝒂𝒄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387" y="6202099"/>
                <a:ext cx="2880320" cy="532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2635912" y="582641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No real roots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44680" y="123041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 say the graph “touches” the axis.</a:t>
            </a:r>
          </a:p>
        </p:txBody>
      </p:sp>
    </p:spTree>
    <p:extLst>
      <p:ext uri="{BB962C8B-B14F-4D97-AF65-F5344CB8AC3E}">
        <p14:creationId xmlns:p14="http://schemas.microsoft.com/office/powerpoint/2010/main" val="17739581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33400" y="787684"/>
            <a:ext cx="688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Why do we say “Equal Roots” not “One root”?</a:t>
            </a:r>
          </a:p>
        </p:txBody>
      </p:sp>
      <p:pic>
        <p:nvPicPr>
          <p:cNvPr id="6" name="Picture 2" descr="Image result for stick man scratching h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72" y="737716"/>
            <a:ext cx="669105" cy="79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7596" y="1474561"/>
                <a:ext cx="27311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+36=0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6" y="1474561"/>
                <a:ext cx="273119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8737" y="1912579"/>
                <a:ext cx="3794260" cy="1646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Using the quadratic formula gives us the same value in both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600" dirty="0"/>
                  <a:t> cases: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endParaRPr lang="en-GB" sz="500" dirty="0"/>
              </a:p>
              <a:p>
                <a:r>
                  <a:rPr lang="en-GB" sz="1600" dirty="0"/>
                  <a:t>You might wonder why we say “</a:t>
                </a:r>
                <a:r>
                  <a:rPr lang="en-GB" sz="1600" i="1" dirty="0"/>
                  <a:t>it has one repeated root</a:t>
                </a:r>
                <a:r>
                  <a:rPr lang="en-GB" sz="1600" dirty="0"/>
                  <a:t>” or “</a:t>
                </a:r>
                <a:r>
                  <a:rPr lang="en-GB" sz="1600" i="1" dirty="0"/>
                  <a:t>it has equal roots</a:t>
                </a:r>
                <a:r>
                  <a:rPr lang="en-GB" sz="1600" dirty="0"/>
                  <a:t>”, i.e. indicating we have </a:t>
                </a:r>
                <a:r>
                  <a:rPr lang="en-GB" sz="1600" b="1" u="sng" dirty="0"/>
                  <a:t>2 roots</a:t>
                </a:r>
                <a:r>
                  <a:rPr lang="en-GB" sz="1600" dirty="0"/>
                  <a:t> (but with the same value). Why not say it has 1 root?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37" y="1912579"/>
                <a:ext cx="3794260" cy="1646605"/>
              </a:xfrm>
              <a:prstGeom prst="rect">
                <a:avLst/>
              </a:prstGeom>
              <a:blipFill>
                <a:blip r:embed="rId4"/>
                <a:stretch>
                  <a:fillRect l="-803" t="-1111" b="-40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84248" y="2377393"/>
                <a:ext cx="3457881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“Every polynomial of order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/>
                  <a:t> has exactly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/>
                  <a:t> roots.”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248" y="2377393"/>
                <a:ext cx="3457881" cy="707886"/>
              </a:xfrm>
              <a:prstGeom prst="rect">
                <a:avLst/>
              </a:prstGeom>
              <a:blipFill>
                <a:blip r:embed="rId5"/>
                <a:stretch>
                  <a:fillRect b="-357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55998" y="3504799"/>
                <a:ext cx="180348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 </a:t>
                </a:r>
                <a:r>
                  <a:rPr lang="en-GB" sz="1200" b="1" dirty="0"/>
                  <a:t>polynomial</a:t>
                </a:r>
                <a:r>
                  <a:rPr lang="en-GB" sz="1200" dirty="0"/>
                  <a:t> is an expression with </a:t>
                </a:r>
                <a:br>
                  <a:rPr lang="en-GB" sz="1200" dirty="0"/>
                </a:br>
                <a:r>
                  <a:rPr lang="en-GB" sz="1200" dirty="0"/>
                  <a:t>non-negative integer powers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, i.e. </a:t>
                </a:r>
                <a:endParaRPr lang="en-GB" sz="1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All linear, quadratic and cubic expressions are examples of polynomials.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998" y="3504799"/>
                <a:ext cx="1803487" cy="1569660"/>
              </a:xfrm>
              <a:prstGeom prst="rect">
                <a:avLst/>
              </a:prstGeom>
              <a:blipFill>
                <a:blip r:embed="rId6"/>
                <a:stretch>
                  <a:fillRect l="-338" t="-389" b="-23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271881" y="3320345"/>
            <a:ext cx="180652" cy="207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04575" y="3608585"/>
                <a:ext cx="113126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</a:t>
                </a:r>
                <a:r>
                  <a:rPr lang="en-GB" sz="1200" b="1" dirty="0"/>
                  <a:t>order</a:t>
                </a:r>
                <a:r>
                  <a:rPr lang="en-GB" sz="1200" dirty="0"/>
                  <a:t> of a polynomial is its highest power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. So the order of a quadratic is 2, and a cubic 3.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575" y="3608585"/>
                <a:ext cx="1131260" cy="1384995"/>
              </a:xfrm>
              <a:prstGeom prst="rect">
                <a:avLst/>
              </a:prstGeom>
              <a:blipFill>
                <a:blip r:embed="rId7"/>
                <a:stretch>
                  <a:fillRect l="-541" t="-441" b="-2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6423377" y="3286477"/>
            <a:ext cx="135467" cy="293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89422" y="3422301"/>
                <a:ext cx="1958363" cy="3619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These roots might be repeated or might not be ‘real’ roots.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sz="1200" dirty="0"/>
                  <a:t> is known as a </a:t>
                </a:r>
                <a:r>
                  <a:rPr lang="en-GB" sz="1200" b="1" dirty="0"/>
                  <a:t>complex number</a:t>
                </a:r>
                <a:r>
                  <a:rPr lang="en-GB" sz="1200" dirty="0"/>
                  <a:t>, which you will encounter if you do FM. But </a:t>
                </a:r>
                <a:r>
                  <a:rPr lang="en-GB" sz="1200" b="1" dirty="0"/>
                  <a:t>it is still a value</a:t>
                </a:r>
                <a:r>
                  <a:rPr lang="en-GB" sz="1200" dirty="0"/>
                  <a:t>!</a:t>
                </a:r>
              </a:p>
              <a:p>
                <a:endParaRPr lang="en-GB" sz="300" dirty="0"/>
              </a:p>
              <a:p>
                <a:r>
                  <a:rPr lang="en-GB" sz="1200" dirty="0"/>
                  <a:t>The theorem means that a quadratic (order 2) will </a:t>
                </a:r>
                <a:r>
                  <a:rPr lang="en-GB" sz="1200" b="1" u="sng" dirty="0"/>
                  <a:t>always</a:t>
                </a:r>
                <a:r>
                  <a:rPr lang="en-GB" sz="1200" dirty="0"/>
                  <a:t> have 2 roots. This is why you should say “no </a:t>
                </a:r>
                <a:r>
                  <a:rPr lang="en-GB" sz="1200" b="1" dirty="0"/>
                  <a:t>real</a:t>
                </a:r>
                <a:r>
                  <a:rPr lang="en-GB" sz="1200" dirty="0"/>
                  <a:t> roots”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sz="1200" dirty="0"/>
                  <a:t> rather than “no roots”, because there are still roots – it’s just they’re not ‘real’! Similarly we must say “</a:t>
                </a:r>
                <a:r>
                  <a:rPr lang="en-GB" sz="1200" i="1" dirty="0"/>
                  <a:t>equal roots</a:t>
                </a:r>
                <a:r>
                  <a:rPr lang="en-GB" sz="1200" dirty="0"/>
                  <a:t>” because there are still 2 roots.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422" y="3422301"/>
                <a:ext cx="1958363" cy="3619004"/>
              </a:xfrm>
              <a:prstGeom prst="rect">
                <a:avLst/>
              </a:prstGeom>
              <a:blipFill>
                <a:blip r:embed="rId8"/>
                <a:stretch>
                  <a:fillRect l="-312" r="-12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7636277" y="3184879"/>
            <a:ext cx="186923" cy="201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84247" y="1726618"/>
            <a:ext cx="345788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/>
              <a:t>It is due to the </a:t>
            </a:r>
            <a:r>
              <a:rPr lang="en-GB" b="1" dirty="0"/>
              <a:t>Fundamental Theorem of Algebra</a:t>
            </a:r>
            <a:r>
              <a:rPr lang="en-GB" dirty="0"/>
              <a:t>:</a:t>
            </a:r>
          </a:p>
        </p:txBody>
      </p:sp>
      <p:sp>
        <p:nvSpPr>
          <p:cNvPr id="21" name="Arrow: Right 20"/>
          <p:cNvSpPr/>
          <p:nvPr/>
        </p:nvSpPr>
        <p:spPr>
          <a:xfrm>
            <a:off x="4237424" y="2205772"/>
            <a:ext cx="504056" cy="2983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6912" y="3691326"/>
                <a:ext cx="3947087" cy="308353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Despite the theorem being a simple statement, it was only until 1806 that it was first proven by </a:t>
                </a:r>
                <a:r>
                  <a:rPr lang="en-GB" sz="1200" b="1" dirty="0"/>
                  <a:t>Argand</a:t>
                </a:r>
                <a:r>
                  <a:rPr lang="en-GB" sz="1200" dirty="0"/>
                  <a:t>. Clearly by using the quadratic formula we can show a quadratic equation has 2 roots. We can use similar formulas to show that a cubic has 3 roots and a quartic 4 roots. But there is </a:t>
                </a:r>
                <a:r>
                  <a:rPr lang="en-GB" sz="1200" b="1" dirty="0"/>
                  <a:t>provably</a:t>
                </a:r>
                <a:r>
                  <a:rPr lang="en-GB" sz="1200" dirty="0"/>
                  <a:t> no such formulae for order 5 (quintics) and beyond. So we have to prove for example that 5 roots exist for a quintic, despite us having no way to find these exact roots!</a:t>
                </a:r>
              </a:p>
              <a:p>
                <a:endParaRPr lang="en-GB" sz="600" dirty="0"/>
              </a:p>
              <a:p>
                <a:r>
                  <a:rPr lang="en-GB" sz="1200" b="1" dirty="0"/>
                  <a:t>One side result of the Fundamental Theorem of Algebra is that every polynomial can be written as a </a:t>
                </a:r>
                <a:r>
                  <a:rPr lang="en-GB" sz="1200" b="1" u="sng" dirty="0"/>
                  <a:t>product of linear and/or quadratic expressions</a:t>
                </a:r>
                <a:r>
                  <a:rPr lang="en-GB" sz="1200" b="1" dirty="0"/>
                  <a:t>.</a:t>
                </a:r>
              </a:p>
              <a:p>
                <a:endParaRPr lang="en-GB" sz="600" b="1" dirty="0"/>
              </a:p>
              <a:p>
                <a:r>
                  <a:rPr lang="en-GB" sz="1200" dirty="0"/>
                  <a:t>Leibniz claimed in 1702 that a polynomial of the form </a:t>
                </a:r>
                <a:br>
                  <a:rPr lang="en-GB" sz="12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sz="1200" dirty="0"/>
                  <a:t> cannot be written in this way. He then got completely burned by Euler in 1742 who managed to do so: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2" y="3691326"/>
                <a:ext cx="3947087" cy="30835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 flipV="1">
            <a:off x="7025957" y="5382440"/>
            <a:ext cx="0" cy="11848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Arrow: Right 31"/>
          <p:cNvSpPr/>
          <p:nvPr/>
        </p:nvSpPr>
        <p:spPr>
          <a:xfrm>
            <a:off x="3918776" y="5744098"/>
            <a:ext cx="314559" cy="3041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284319" y="5322582"/>
                <a:ext cx="2591938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200" dirty="0"/>
                  <a:t>There are various other ‘Fundamental Laws’. The ‘</a:t>
                </a:r>
                <a:r>
                  <a:rPr lang="en-GB" sz="1200" b="1" dirty="0"/>
                  <a:t>FL of Arithmetic</a:t>
                </a:r>
                <a:r>
                  <a:rPr lang="en-GB" sz="1200" dirty="0"/>
                  <a:t>’ you encountered at KS3, which states that “</a:t>
                </a:r>
                <a:r>
                  <a:rPr lang="en-GB" sz="1200" i="1" dirty="0"/>
                  <a:t>every positive integer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GB" sz="1200" i="1" dirty="0"/>
                  <a:t> can be written as a product of primes in one way only</a:t>
                </a:r>
                <a:r>
                  <a:rPr lang="en-GB" sz="1200" dirty="0"/>
                  <a:t>”. You will encounter the ‘</a:t>
                </a:r>
                <a:r>
                  <a:rPr lang="en-GB" sz="1200" b="1" dirty="0"/>
                  <a:t>FL of Calculus</a:t>
                </a:r>
                <a:r>
                  <a:rPr lang="en-GB" sz="1200" dirty="0"/>
                  <a:t>’ in Chapter 13.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319" y="5322582"/>
                <a:ext cx="2591938" cy="1384995"/>
              </a:xfrm>
              <a:prstGeom prst="rect">
                <a:avLst/>
              </a:prstGeom>
              <a:blipFill>
                <a:blip r:embed="rId10"/>
                <a:stretch>
                  <a:fillRect b="-1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row: Right 21"/>
          <p:cNvSpPr/>
          <p:nvPr/>
        </p:nvSpPr>
        <p:spPr>
          <a:xfrm rot="10800000">
            <a:off x="4027525" y="5057422"/>
            <a:ext cx="2869986" cy="1934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0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2" grpId="0"/>
      <p:bldP spid="14" grpId="0"/>
      <p:bldP spid="16" grpId="0" animBg="1"/>
      <p:bldP spid="21" grpId="0" animBg="1"/>
      <p:bldP spid="23" grpId="0" animBg="1"/>
      <p:bldP spid="32" grpId="0" animBg="1"/>
      <p:bldP spid="33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Questions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171" y="1657828"/>
                <a:ext cx="31029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" y="1657828"/>
                <a:ext cx="3102971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7544" y="1124744"/>
            <a:ext cx="280831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Equation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1124744"/>
            <a:ext cx="2808312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Discriminant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69654" y="761886"/>
            <a:ext cx="281779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Number of Distinct Real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75856" y="1628800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1628800"/>
                <a:ext cx="2736304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56176" y="1628800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628800"/>
                <a:ext cx="2736304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0171" y="2521924"/>
                <a:ext cx="31174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" y="2521924"/>
                <a:ext cx="3117485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03848" y="2492896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492896"/>
                <a:ext cx="2736304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56176" y="2492896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492896"/>
                <a:ext cx="2736304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171" y="3458028"/>
                <a:ext cx="30884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" y="3458028"/>
                <a:ext cx="3088457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03848" y="3356992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356992"/>
                <a:ext cx="2736304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56176" y="3356992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356992"/>
                <a:ext cx="2736304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-29029" y="4394132"/>
                <a:ext cx="33237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029" y="4394132"/>
                <a:ext cx="3323772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3848" y="4365104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365104"/>
                <a:ext cx="2736304" cy="58477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56176" y="4381996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381996"/>
                <a:ext cx="2736304" cy="58477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0171" y="5330236"/>
                <a:ext cx="323359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−4−3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1" y="5330236"/>
                <a:ext cx="3233599" cy="58477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03848" y="5301208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−47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301208"/>
                <a:ext cx="2736304" cy="58477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156176" y="5334992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334992"/>
                <a:ext cx="2736304" cy="5847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0172" y="6122324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2" y="6122324"/>
                <a:ext cx="2736304" cy="58477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03848" y="6093296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6093296"/>
                <a:ext cx="2736304" cy="58477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56176" y="6093296"/>
                <a:ext cx="2736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6093296"/>
                <a:ext cx="2736304" cy="58477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467544" y="2348880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7544" y="3212976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7544" y="4149080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7544" y="5157192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7544" y="6021288"/>
            <a:ext cx="842493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70820" y="1605459"/>
            <a:ext cx="280831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79132" y="1605459"/>
            <a:ext cx="280831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70820" y="2325539"/>
            <a:ext cx="28083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79132" y="2325539"/>
            <a:ext cx="28083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70820" y="3189635"/>
            <a:ext cx="2808312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79132" y="3189635"/>
            <a:ext cx="2808312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70820" y="4125739"/>
            <a:ext cx="2808312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79132" y="4125739"/>
            <a:ext cx="2808312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270820" y="5133851"/>
            <a:ext cx="28083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79132" y="5133851"/>
            <a:ext cx="28083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270820" y="5970563"/>
            <a:ext cx="2808312" cy="6754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79132" y="5970563"/>
            <a:ext cx="2808312" cy="6754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16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10577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Problems involving the discriminant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3212976"/>
                <a:ext cx="655272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2400" dirty="0"/>
                  <a:t>a)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=1, 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br>
                  <a:rPr lang="en-GB" sz="2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−16=0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12976"/>
                <a:ext cx="6552728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488" t="-2111" b="-13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5607371"/>
                <a:ext cx="65527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2400" dirty="0"/>
                  <a:t>b) When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2400" dirty="0"/>
                  <a:t>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+16=0</m:t>
                    </m:r>
                  </m:oMath>
                </a14:m>
                <a:br>
                  <a:rPr lang="en-GB" sz="2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=0,  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607371"/>
                <a:ext cx="6552728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488" t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95587" y="3158852"/>
            <a:ext cx="334813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2476" y="3641584"/>
            <a:ext cx="3769643" cy="18797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0523" y="3187699"/>
            <a:ext cx="555277" cy="4286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88494" y="3136900"/>
            <a:ext cx="850206" cy="4952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2567" y="5629441"/>
            <a:ext cx="4743490" cy="8729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84168" y="3212976"/>
                <a:ext cx="2736304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Tip:</a:t>
                </a:r>
                <a:r>
                  <a:rPr lang="en-GB" dirty="0"/>
                  <a:t> Always start by writing out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explicitly.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212976"/>
                <a:ext cx="2736304" cy="923330"/>
              </a:xfrm>
              <a:prstGeom prst="rect">
                <a:avLst/>
              </a:prstGeom>
              <a:blipFill>
                <a:blip r:embed="rId5"/>
                <a:stretch>
                  <a:fillRect l="-1325" t="-1923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763168"/>
                <a:ext cx="7705428" cy="10618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1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100" b="0" i="1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GB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2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1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GB" sz="21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100" dirty="0"/>
              </a:p>
              <a:p>
                <a:r>
                  <a:rPr lang="en-GB" sz="2100" dirty="0"/>
                  <a:t>where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100" dirty="0"/>
                  <a:t> is a constant.</a:t>
                </a:r>
              </a:p>
              <a:p>
                <a:r>
                  <a:rPr lang="en-GB" sz="2100" dirty="0"/>
                  <a:t>Given that this equation has equal roots, determine the value of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1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763168"/>
                <a:ext cx="7705428" cy="1061829"/>
              </a:xfrm>
              <a:prstGeom prst="rect">
                <a:avLst/>
              </a:prstGeom>
              <a:blipFill>
                <a:blip r:embed="rId2"/>
                <a:stretch>
                  <a:fillRect b="-3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85078" y="1892739"/>
                <a:ext cx="525658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=1,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−20=0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−4=0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078" y="1892739"/>
                <a:ext cx="5256584" cy="2308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3756" y="4365104"/>
                <a:ext cx="8395344" cy="7386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100" dirty="0"/>
                  <a:t>Find the range of values of </a:t>
                </a:r>
                <a14:m>
                  <m:oMath xmlns:m="http://schemas.openxmlformats.org/officeDocument/2006/math">
                    <m:r>
                      <a:rPr lang="en-GB" sz="21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100" dirty="0"/>
                  <a:t>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1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21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2100" dirty="0"/>
                  <a:t> has two distinct real solutions.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56" y="4365104"/>
                <a:ext cx="8395344" cy="738664"/>
              </a:xfrm>
              <a:prstGeom prst="rect">
                <a:avLst/>
              </a:prstGeom>
              <a:blipFill>
                <a:blip r:embed="rId4"/>
                <a:stretch>
                  <a:fillRect b="-482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00021" y="5171510"/>
                <a:ext cx="432048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=6,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36−4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=36−4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36&gt;4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&lt;9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021" y="5171510"/>
                <a:ext cx="4320480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132408" y="5171510"/>
            <a:ext cx="4455816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2407" y="1904515"/>
            <a:ext cx="5327935" cy="22175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18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563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83643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08475" y="2102892"/>
                <a:ext cx="2964960" cy="4433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[MAT 2011 1B] A rectangle has perimeter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area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. The values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must satisfy:</a:t>
                </a:r>
              </a:p>
              <a:p>
                <a:pPr marL="342900" indent="-342900">
                  <a:buAutoNum type="alphaUcParenR"/>
                </a:pPr>
                <a:r>
                  <a:rPr lang="en-GB" sz="16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600" b="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≥16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r>
                  <a:rPr lang="en-GB" sz="1400" b="1" dirty="0"/>
                  <a:t>Let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400" b="1" dirty="0"/>
                  <a:t> be the width and height. Then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400" b="1" dirty="0"/>
                  <a:t>. Substituting: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𝑷𝒙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𝑷𝒙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Discriminant: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GB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475" y="2102892"/>
                <a:ext cx="2964960" cy="4433650"/>
              </a:xfrm>
              <a:prstGeom prst="rect">
                <a:avLst/>
              </a:prstGeom>
              <a:blipFill>
                <a:blip r:embed="rId3"/>
                <a:stretch>
                  <a:fillRect l="-1027" t="-4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89268" y="2140992"/>
                <a:ext cx="2440225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[MAT 2006 1B] The equation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GB" sz="1600" dirty="0"/>
                  <a:t> has how many real root(s)?</a:t>
                </a:r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br>
                  <a:rPr lang="en-GB" sz="1600" b="1" dirty="0"/>
                </a:br>
                <a:endParaRPr lang="en-GB" sz="1600" b="1" dirty="0"/>
              </a:p>
              <a:p>
                <a:r>
                  <a:rPr lang="en-GB" sz="1600" b="1" dirty="0"/>
                  <a:t>First case: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br>
                  <a:rPr lang="en-GB" sz="1600" b="1" dirty="0"/>
                </a:br>
                <a:endParaRPr lang="en-GB" sz="1600" b="1" dirty="0"/>
              </a:p>
              <a:p>
                <a:r>
                  <a:rPr lang="en-GB" sz="1600" b="1" dirty="0"/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𝒂𝒄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/>
                  <a:t> no real roots.</a:t>
                </a:r>
              </a:p>
              <a:p>
                <a:endParaRPr lang="en-GB" sz="1600" b="1" dirty="0"/>
              </a:p>
              <a:p>
                <a:r>
                  <a:rPr lang="en-GB" sz="1600" b="1" dirty="0"/>
                  <a:t>Second case: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600" b="1" dirty="0"/>
              </a:p>
              <a:p>
                <a:endParaRPr lang="en-GB" sz="1000" b="1" dirty="0"/>
              </a:p>
              <a:p>
                <a:r>
                  <a:rPr lang="en-GB" sz="1600" b="1" dirty="0"/>
                  <a:t>So 2 distinct real roots.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68" y="2140992"/>
                <a:ext cx="2440225" cy="4770537"/>
              </a:xfrm>
              <a:prstGeom prst="rect">
                <a:avLst/>
              </a:prstGeom>
              <a:blipFill>
                <a:blip r:embed="rId4"/>
                <a:stretch>
                  <a:fillRect l="-1250" t="-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0478" y="2192502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5659" y="2250918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91594" y="2199864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02540" y="3378554"/>
            <a:ext cx="2241060" cy="34032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08475" y="4077072"/>
            <a:ext cx="2891982" cy="25559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6507" y="1815232"/>
            <a:ext cx="244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8627" y="2120324"/>
                <a:ext cx="3218178" cy="4786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[MAT 2009 1C] Given a real constant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,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Has four real solutions (including possible repeated roots) for: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600" b="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all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600" dirty="0"/>
              </a:p>
              <a:p>
                <a:endParaRPr lang="en-GB" sz="1600" b="1" dirty="0"/>
              </a:p>
              <a:p>
                <a:r>
                  <a:rPr lang="en-GB" sz="1400" b="1" dirty="0"/>
                  <a:t>Square rooting: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=±(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b="1" dirty="0"/>
              </a:p>
              <a:p>
                <a:r>
                  <a:rPr lang="en-GB" sz="1400" b="1" dirty="0"/>
                  <a:t>Case 1: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Discriminant: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GB" sz="1400" b="1" dirty="0"/>
              </a:p>
              <a:p>
                <a:r>
                  <a:rPr lang="en-GB" sz="1400" b="1" dirty="0"/>
                  <a:t>Case 2: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Discriminant: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GB" sz="1400" b="1" dirty="0"/>
              </a:p>
              <a:p>
                <a:r>
                  <a:rPr lang="en-GB" sz="1400" b="1" dirty="0"/>
                  <a:t>Answer is B.</a:t>
                </a:r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27" y="2120324"/>
                <a:ext cx="3218178" cy="4786247"/>
              </a:xfrm>
              <a:prstGeom prst="rect">
                <a:avLst/>
              </a:prstGeom>
              <a:blipFill>
                <a:blip r:embed="rId5"/>
                <a:stretch>
                  <a:fillRect l="-947" t="-382" r="-1136" b="-3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81524" y="4781550"/>
            <a:ext cx="2976026" cy="2042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968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Modelling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81236" y="81766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new A Level has a particular emphasis of the application of theory to real-life situations. A mathematical model is the maths used to model such a situation, possibly with some simplifying assumptions.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9336" y="1929780"/>
                <a:ext cx="8500814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Example (from textbook)</a:t>
                </a:r>
                <a:r>
                  <a:rPr lang="en-GB" dirty="0"/>
                  <a:t>: A spear is thrown over level ground from the top of a tower.</a:t>
                </a:r>
              </a:p>
              <a:p>
                <a:r>
                  <a:rPr lang="en-GB" dirty="0"/>
                  <a:t>The height, in metres, of the spear above the ground after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seconds is modelled by the function: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=12.25+14.7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−4.9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Interpret the meaning of the constant term 12.25 in the model.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After how many seconds does the spear hit the ground?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Write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in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are constants to be found.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Using your answer to part c or otherwise, find the maximum height of the spear above the ground, and the time at which this maximum height is reached?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36" y="1929780"/>
                <a:ext cx="8500814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3636" y="4375770"/>
                <a:ext cx="805651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the time is 0, clearly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=12.25</m:t>
                    </m:r>
                  </m:oMath>
                </a14:m>
                <a:r>
                  <a:rPr lang="en-GB" dirty="0"/>
                  <a:t>. So the 12.25m is the height of the tower. (In general, the constant term of an expression is often the ‘initial value’.</a:t>
                </a:r>
              </a:p>
              <a:p>
                <a:endParaRPr lang="en-GB" dirty="0"/>
              </a:p>
              <a:p>
                <a:r>
                  <a:rPr lang="en-GB" dirty="0"/>
                  <a:t>When it hits the ground,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thus: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12.25+14.7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−4.9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Solving gives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=−0.679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=3.68</m:t>
                    </m:r>
                  </m:oMath>
                </a14:m>
                <a:r>
                  <a:rPr lang="en-GB" dirty="0"/>
                  <a:t> (to 3sf) but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=3.68</m:t>
                    </m:r>
                  </m:oMath>
                </a14:m>
                <a:r>
                  <a:rPr lang="en-GB" dirty="0"/>
                  <a:t> (to 3sf)</a:t>
                </a:r>
              </a:p>
              <a:p>
                <a:endParaRPr lang="en-GB" dirty="0"/>
              </a:p>
              <a:p>
                <a:r>
                  <a:rPr lang="en-GB" dirty="0"/>
                  <a:t>By completing the square: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23.275−4.9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−1.5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The maximum height of the spear is 23.275m, 1.5 seconds after spear is thrown.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36" y="4375770"/>
                <a:ext cx="8056512" cy="2308324"/>
              </a:xfrm>
              <a:prstGeom prst="rect">
                <a:avLst/>
              </a:prstGeom>
              <a:blipFill>
                <a:blip r:embed="rId3"/>
                <a:stretch>
                  <a:fillRect l="-605" t="-1587" b="-3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15944" y="4450279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895" y="5293287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184" y="6068562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2184" y="6354323"/>
            <a:ext cx="216881" cy="236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9568" y="4431594"/>
            <a:ext cx="8173854" cy="659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9568" y="5282764"/>
            <a:ext cx="8173854" cy="5761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9568" y="6066239"/>
            <a:ext cx="8173854" cy="2781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9568" y="6358519"/>
            <a:ext cx="8173854" cy="2781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14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2H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105281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234888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890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1144" y="0"/>
            <a:ext cx="9143074" cy="599127"/>
            <a:chOff x="0" y="13335"/>
            <a:chExt cx="9144218" cy="599127"/>
          </a:xfrm>
        </p:grpSpPr>
        <p:sp>
          <p:nvSpPr>
            <p:cNvPr id="3" name="TextBox 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3200" dirty="0"/>
                <a:t>   Would you like $1,000,000 for finding roots?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4887" y="796062"/>
                <a:ext cx="828092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saw earlier that the roots of a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dirty="0"/>
                  <a:t> are the values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87" y="796062"/>
                <a:ext cx="8280920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upload.wikimedia.org/wikipedia/commons/1/1b/Complex_ze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5091385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8144" y="1556792"/>
                <a:ext cx="2952328" cy="5011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</a:t>
                </a:r>
                <a:r>
                  <a:rPr lang="en-GB" b="1" dirty="0"/>
                  <a:t>Riemann Zeta Function </a:t>
                </a:r>
                <a:r>
                  <a:rPr lang="en-GB" dirty="0"/>
                  <a:t>is a function that allows you to do the infinite sum of powers of reciprocals, e.g.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𝜁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𝜁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r>
                  <a:rPr lang="en-GB" dirty="0"/>
                  <a:t>One of the 8 ‘</a:t>
                </a:r>
                <a:r>
                  <a:rPr lang="en-GB" b="1" dirty="0"/>
                  <a:t>Clay Millennium Problems</a:t>
                </a:r>
                <a:r>
                  <a:rPr lang="en-GB" dirty="0"/>
                  <a:t>’ (for which solving any attracts a $1,000,000 prize) is to </a:t>
                </a:r>
                <a:r>
                  <a:rPr lang="en-GB" b="1" dirty="0"/>
                  <a:t>showing all roots of this function have some particular form</a:t>
                </a:r>
                <a:r>
                  <a:rPr lang="en-GB" dirty="0"/>
                  <a:t>, i.e. the form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𝜁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556792"/>
                <a:ext cx="2952328" cy="5011115"/>
              </a:xfrm>
              <a:prstGeom prst="rect">
                <a:avLst/>
              </a:prstGeom>
              <a:blipFill>
                <a:blip r:embed="rId4"/>
                <a:stretch>
                  <a:fillRect l="-1860" t="-608" r="-620" b="-9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79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Why do we care about quadratics…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11560" y="90872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Good question!</a:t>
            </a:r>
          </a:p>
          <a:p>
            <a:r>
              <a:rPr lang="en-GB" dirty="0"/>
              <a:t>There are a number of </a:t>
            </a:r>
            <a:r>
              <a:rPr lang="en-GB" b="1" dirty="0"/>
              <a:t>practical scenarios </a:t>
            </a:r>
            <a:r>
              <a:rPr lang="en-GB" dirty="0"/>
              <a:t>where a quadratic relationship arises between variables…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2204864"/>
            <a:ext cx="151216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Summations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2103" y="2708920"/>
                <a:ext cx="4076011" cy="3652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sum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 I recently had to make a Sports Day spreadsheet which took the number of competing school ‘houses’ and worked out the total points allocated for an event by finding the formula of the resulting quadratic sequence.</a:t>
                </a:r>
              </a:p>
              <a:p>
                <a:endParaRPr lang="en-GB" dirty="0"/>
              </a:p>
              <a:p>
                <a:r>
                  <a:rPr lang="en-GB" b="1" dirty="0"/>
                  <a:t>                1 competitor: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GB" b="1" dirty="0"/>
                  <a:t> points</a:t>
                </a:r>
              </a:p>
              <a:p>
                <a:r>
                  <a:rPr lang="en-GB" b="1" dirty="0"/>
                  <a:t>               2 competitors: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𝟏𝟓</m:t>
                    </m:r>
                  </m:oMath>
                </a14:m>
                <a:endParaRPr lang="en-GB" b="1" dirty="0"/>
              </a:p>
              <a:p>
                <a:r>
                  <a:rPr lang="en-GB" b="1" dirty="0"/>
                  <a:t>               3 competitors: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endParaRPr lang="en-GB" b="1" dirty="0"/>
              </a:p>
              <a:p>
                <a:r>
                  <a:rPr lang="en-GB" b="1" dirty="0"/>
                  <a:t>             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b="1" dirty="0"/>
                  <a:t> competitors: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03" y="2708920"/>
                <a:ext cx="4076011" cy="3652218"/>
              </a:xfrm>
              <a:prstGeom prst="rect">
                <a:avLst/>
              </a:prstGeom>
              <a:blipFill>
                <a:blip r:embed="rId2"/>
                <a:stretch>
                  <a:fillRect l="-1196" b="-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55" y="5076825"/>
            <a:ext cx="1038225" cy="1781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8" y="1956977"/>
            <a:ext cx="200135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Projectile Motion</a:t>
            </a:r>
          </a:p>
        </p:txBody>
      </p:sp>
      <p:sp>
        <p:nvSpPr>
          <p:cNvPr id="10" name="Freeform: Shape 9"/>
          <p:cNvSpPr/>
          <p:nvPr/>
        </p:nvSpPr>
        <p:spPr>
          <a:xfrm>
            <a:off x="5781262" y="2510408"/>
            <a:ext cx="1689375" cy="795494"/>
          </a:xfrm>
          <a:custGeom>
            <a:avLst/>
            <a:gdLst>
              <a:gd name="connsiteX0" fmla="*/ 0 w 1491916"/>
              <a:gd name="connsiteY0" fmla="*/ 938470 h 938470"/>
              <a:gd name="connsiteX1" fmla="*/ 806116 w 1491916"/>
              <a:gd name="connsiteY1" fmla="*/ 6 h 938470"/>
              <a:gd name="connsiteX2" fmla="*/ 1491916 w 1491916"/>
              <a:gd name="connsiteY2" fmla="*/ 926438 h 93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1916" h="938470">
                <a:moveTo>
                  <a:pt x="0" y="938470"/>
                </a:moveTo>
                <a:cubicBezTo>
                  <a:pt x="278731" y="470240"/>
                  <a:pt x="557463" y="2011"/>
                  <a:pt x="806116" y="6"/>
                </a:cubicBezTo>
                <a:cubicBezTo>
                  <a:pt x="1054769" y="-1999"/>
                  <a:pt x="1273342" y="462219"/>
                  <a:pt x="1491916" y="926438"/>
                </a:cubicBezTo>
              </a:path>
            </a:pathLst>
          </a:custGeom>
          <a:noFill/>
          <a:ln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04048" y="3388339"/>
                <a:ext cx="3801550" cy="3380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projected object, acting only under gravity, follows a </a:t>
                </a:r>
                <a:r>
                  <a:rPr lang="en-GB" i="1" dirty="0"/>
                  <a:t>parabolic</a:t>
                </a:r>
                <a:r>
                  <a:rPr lang="en-GB" dirty="0"/>
                  <a:t> trajectory, i.e. its path can be described using a quadratic equation.</a:t>
                </a:r>
              </a:p>
              <a:p>
                <a:r>
                  <a:rPr lang="en-GB" dirty="0"/>
                  <a:t>In Mechanics you will see the formula: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is distance/displacement,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dirty="0"/>
                  <a:t> is initial speed/velocity,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time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is acceleration (in this case gravitational acceleration).</a:t>
                </a:r>
              </a:p>
              <a:p>
                <a:r>
                  <a:rPr lang="en-GB" dirty="0"/>
                  <a:t>This equation is quadratic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388339"/>
                <a:ext cx="3801550" cy="3380926"/>
              </a:xfrm>
              <a:prstGeom prst="rect">
                <a:avLst/>
              </a:prstGeom>
              <a:blipFill>
                <a:blip r:embed="rId4"/>
                <a:stretch>
                  <a:fillRect l="-1445" t="-1083" r="-2087" b="-19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96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Why do we care about quadratics…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990823"/>
            <a:ext cx="2088232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Hannah’s sweets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556792"/>
            <a:ext cx="4981575" cy="3038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2695" y="4941168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Quadratic expressions also regularly emerge when there’s a product of two expressions involving the same variable (in this case because Hannah ate two orange sweets).</a:t>
            </a:r>
          </a:p>
        </p:txBody>
      </p:sp>
    </p:spTree>
    <p:extLst>
      <p:ext uri="{BB962C8B-B14F-4D97-AF65-F5344CB8AC3E}">
        <p14:creationId xmlns:p14="http://schemas.microsoft.com/office/powerpoint/2010/main" val="245375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Solving Quadratic Equations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84129" y="894206"/>
                <a:ext cx="43204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29" y="894206"/>
                <a:ext cx="432048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715210" y="160209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three ways of solving a quadratic equation.</a:t>
            </a:r>
          </a:p>
          <a:p>
            <a:r>
              <a:rPr lang="en-GB" dirty="0"/>
              <a:t>One is by </a:t>
            </a:r>
            <a:r>
              <a:rPr lang="en-GB" i="1" dirty="0"/>
              <a:t>completing the square</a:t>
            </a:r>
            <a:r>
              <a:rPr lang="en-GB" dirty="0"/>
              <a:t>, which we’ll do later.</a:t>
            </a:r>
          </a:p>
          <a:p>
            <a:r>
              <a:rPr lang="en-GB" dirty="0"/>
              <a:t>What are the other two ways?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7544" y="2780928"/>
            <a:ext cx="4921064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By factorisation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8515" y="3394799"/>
                <a:ext cx="27363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=−6,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15" y="3394799"/>
                <a:ext cx="2736304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72767" y="3407725"/>
                <a:ext cx="1815841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Put in form.</a:t>
                </a:r>
              </a:p>
              <a:p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 with 0 on one side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767" y="3407725"/>
                <a:ext cx="1815841" cy="830997"/>
              </a:xfrm>
              <a:prstGeom prst="rect">
                <a:avLst/>
              </a:prstGeom>
              <a:blipFill>
                <a:blip r:embed="rId4"/>
                <a:stretch>
                  <a:fillRect l="-993" t="-714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stCxn id="32" idx="1"/>
          </p:cNvCxnSpPr>
          <p:nvPr/>
        </p:nvCxnSpPr>
        <p:spPr>
          <a:xfrm flipH="1" flipV="1">
            <a:off x="3059832" y="3645024"/>
            <a:ext cx="512935" cy="17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48145" y="4384778"/>
            <a:ext cx="1815841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Factorise. If the product of two things is 0, at least one must be 0.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844800" y="4209143"/>
            <a:ext cx="503346" cy="597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67544" y="3179108"/>
            <a:ext cx="4921064" cy="22828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52120" y="2780928"/>
            <a:ext cx="318708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Using the quadratic 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52120" y="3179108"/>
                <a:ext cx="3024336" cy="3175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25+24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−5±7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179108"/>
                <a:ext cx="3024336" cy="3175741"/>
              </a:xfrm>
              <a:prstGeom prst="rect">
                <a:avLst/>
              </a:prstGeom>
              <a:blipFill>
                <a:blip r:embed="rId5"/>
                <a:stretch>
                  <a:fillRect l="-1613" t="-1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5628726" y="3179107"/>
            <a:ext cx="3210474" cy="31757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783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1</a:t>
              </a:r>
              <a:r>
                <a:rPr lang="en-GB" sz="3200" dirty="0">
                  <a:latin typeface="+mj-lt"/>
                </a:rPr>
                <a:t> :: Solving Quadratic Equations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87964" y="123617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the subject only appears once however, it might be easier not to expand out/factorise: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04188" y="1956254"/>
                <a:ext cx="2808312" cy="1100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−1=±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=1±</m:t>
                      </m:r>
                      <m:rad>
                        <m:radPr>
                          <m:deg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188" y="1956254"/>
                <a:ext cx="2808312" cy="1100879"/>
              </a:xfrm>
              <a:prstGeom prst="rect">
                <a:avLst/>
              </a:prstGeom>
              <a:blipFill>
                <a:blip r:embed="rId2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28524" y="1956254"/>
                <a:ext cx="3096344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If you can’t see why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en-GB" sz="1400" dirty="0"/>
                  <a:t> is required, think about the solutions to: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400" dirty="0"/>
                  <a:t>,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400" dirty="0"/>
                  <a:t> as well! </a:t>
                </a:r>
              </a:p>
              <a:p>
                <a:r>
                  <a:rPr lang="en-GB" sz="1400" dirty="0"/>
                  <a:t>So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=±2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524" y="1956254"/>
                <a:ext cx="3096344" cy="954107"/>
              </a:xfrm>
              <a:prstGeom prst="rect">
                <a:avLst/>
              </a:prstGeom>
              <a:blipFill>
                <a:blip r:embed="rId3"/>
                <a:stretch>
                  <a:fillRect l="-195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5008444" y="2433308"/>
            <a:ext cx="720080" cy="73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1932" y="3582302"/>
                <a:ext cx="770485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When we have an expression like say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/>
                  <a:t>, we say it is “quadratic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”. In trigonometry you will have to solve equations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dirty="0"/>
                  <a:t>. We say that the expression is “quadratic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”. </a:t>
                </a:r>
              </a:p>
              <a:p>
                <a:r>
                  <a:rPr lang="en-GB" dirty="0"/>
                  <a:t>Either use a suitable substitution so that you have a ‘normal’ quadratic, or go straight for the factorisation if you’re feeling more confident (recommended!).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32" y="3582302"/>
                <a:ext cx="7704856" cy="1477328"/>
              </a:xfrm>
              <a:prstGeom prst="rect">
                <a:avLst/>
              </a:prstGeom>
              <a:blipFill>
                <a:blip r:embed="rId4"/>
                <a:stretch>
                  <a:fillRect l="-713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91932" y="3212970"/>
            <a:ext cx="252028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Quadratics ‘in disguise’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537" y="713684"/>
            <a:ext cx="295232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Solving without factorising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12753" y="5059630"/>
                <a:ext cx="3456384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−6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+8=0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753" y="5059630"/>
                <a:ext cx="3456384" cy="465769"/>
              </a:xfrm>
              <a:prstGeom prst="rect">
                <a:avLst/>
              </a:prstGeom>
              <a:blipFill>
                <a:blip r:embed="rId5"/>
                <a:stretch>
                  <a:fillRect l="-2822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5874" y="5380256"/>
                <a:ext cx="3691384" cy="1483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dirty="0"/>
                  <a:t>, 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    →  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=2,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74" y="5380256"/>
                <a:ext cx="3691384" cy="1483483"/>
              </a:xfrm>
              <a:prstGeom prst="rect">
                <a:avLst/>
              </a:prstGeom>
              <a:blipFill>
                <a:blip r:embed="rId6"/>
                <a:stretch>
                  <a:fillRect l="-1488" t="-2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23429" y="5747624"/>
                <a:ext cx="2667620" cy="92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429" y="5747624"/>
                <a:ext cx="2667620" cy="9294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3" idx="2"/>
          </p:cNvCxnSpPr>
          <p:nvPr/>
        </p:nvCxnSpPr>
        <p:spPr>
          <a:xfrm flipH="1">
            <a:off x="3846286" y="5525399"/>
            <a:ext cx="794659" cy="498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</p:cNvCxnSpPr>
          <p:nvPr/>
        </p:nvCxnSpPr>
        <p:spPr>
          <a:xfrm>
            <a:off x="4640945" y="5525399"/>
            <a:ext cx="1498598" cy="599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206920">
            <a:off x="4920343" y="5890878"/>
            <a:ext cx="131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hardcore</a:t>
            </a:r>
          </a:p>
        </p:txBody>
      </p:sp>
      <p:sp>
        <p:nvSpPr>
          <p:cNvPr id="24" name="TextBox 23"/>
          <p:cNvSpPr txBox="1"/>
          <p:nvPr/>
        </p:nvSpPr>
        <p:spPr>
          <a:xfrm rot="19609058">
            <a:off x="3733322" y="5673362"/>
            <a:ext cx="1317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substitution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44229" y="5602514"/>
            <a:ext cx="2536914" cy="1093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2409" y="5457371"/>
            <a:ext cx="3554219" cy="13207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77143" y="2307771"/>
            <a:ext cx="2536914" cy="6992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36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3" grpId="0"/>
      <p:bldP spid="14" grpId="0"/>
      <p:bldP spid="15" grpId="0"/>
      <p:bldP spid="21" grpId="0"/>
      <p:bldP spid="24" grpId="0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355" y="876611"/>
                <a:ext cx="3618765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GB" dirty="0"/>
                  <a:t> using factorisation.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55" y="876611"/>
                <a:ext cx="3618765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556792"/>
                <a:ext cx="288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56792"/>
                <a:ext cx="2880320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80285" y="2993872"/>
                <a:ext cx="4236984" cy="3724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285" y="2993872"/>
                <a:ext cx="4236984" cy="372410"/>
              </a:xfrm>
              <a:prstGeom prst="rect">
                <a:avLst/>
              </a:prstGeom>
              <a:blipFill>
                <a:blip r:embed="rId4"/>
                <a:stretch>
                  <a:fillRect b="-470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41232" y="3471402"/>
                <a:ext cx="3707231" cy="2148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sz="1600" dirty="0"/>
                  <a:t>The latter gives no solution because the square root of a number can’t give a negative number.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232" y="3471402"/>
                <a:ext cx="3707231" cy="2148280"/>
              </a:xfrm>
              <a:prstGeom prst="rect">
                <a:avLst/>
              </a:prstGeom>
              <a:blipFill>
                <a:blip r:embed="rId5"/>
                <a:stretch>
                  <a:fillRect l="-987" b="-25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54470" y="892495"/>
                <a:ext cx="3618765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470" y="892495"/>
                <a:ext cx="3618765" cy="369332"/>
              </a:xfrm>
              <a:prstGeom prst="rect">
                <a:avLst/>
              </a:prstGeom>
              <a:blipFill>
                <a:blip r:embed="rId6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85189" y="1354962"/>
                <a:ext cx="2880320" cy="12413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+1=±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=−1±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189" y="1354962"/>
                <a:ext cx="2880320" cy="12413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6046" y="2996952"/>
                <a:ext cx="3618765" cy="38997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046" y="2996952"/>
                <a:ext cx="3618765" cy="389979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5507" y="3517476"/>
                <a:ext cx="3534321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Squaring both sides: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+6=0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b="1" dirty="0"/>
                  <a:t>However</a:t>
                </a:r>
                <a:r>
                  <a:rPr lang="en-GB" sz="1600" dirty="0"/>
                  <a:t>, squaring both sides of an equation </a:t>
                </a:r>
                <a:r>
                  <a:rPr lang="en-GB" sz="1600" b="1" dirty="0"/>
                  <a:t>can generate false solutions</a:t>
                </a:r>
                <a:r>
                  <a:rPr lang="en-GB" sz="1600" dirty="0"/>
                  <a:t>. e.g. 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sz="1600" dirty="0"/>
                  <a:t>, squaring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1600" dirty="0"/>
                  <a:t>, which falsely creates the extra solution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! We therefore need to check by substituting into the original equation, where we find only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sz="1600" dirty="0"/>
                  <a:t> works.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07" y="3517476"/>
                <a:ext cx="3534321" cy="3293209"/>
              </a:xfrm>
              <a:prstGeom prst="rect">
                <a:avLst/>
              </a:prstGeom>
              <a:blipFill>
                <a:blip r:embed="rId9"/>
                <a:stretch>
                  <a:fillRect l="-862" t="-556" b="-1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95355" y="3404656"/>
            <a:ext cx="3609456" cy="33367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60128" y="1282304"/>
            <a:ext cx="3632430" cy="14173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5355" y="1540079"/>
            <a:ext cx="3641213" cy="1159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69060" y="3382834"/>
            <a:ext cx="4248209" cy="21825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504" y="876611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83007" y="876611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7557" y="3006459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22487" y="2993872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6562" y="5994400"/>
            <a:ext cx="1211643" cy="19626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90941" y="5859801"/>
                <a:ext cx="3595015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“Use of Technology” Monkey says:</a:t>
                </a:r>
              </a:p>
              <a:p>
                <a:r>
                  <a:rPr lang="en-GB" sz="1200" dirty="0"/>
                  <a:t>The ‘equation’ mode on your calculator will solve quadratics in the form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. When you’re asked for the ‘order’, use 2 (we’ll see why later).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941" y="5859801"/>
                <a:ext cx="3595015" cy="830997"/>
              </a:xfrm>
              <a:prstGeom prst="rect">
                <a:avLst/>
              </a:prstGeom>
              <a:blipFill>
                <a:blip r:embed="rId11"/>
                <a:stretch>
                  <a:fillRect r="-673" b="-28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02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2A/2B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20-22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4563" y="2813666"/>
            <a:ext cx="257798" cy="248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1630" y="2120825"/>
            <a:ext cx="630061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Extension: 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(Full Database: </a:t>
            </a:r>
            <a:r>
              <a:rPr lang="en-GB" sz="1200" dirty="0">
                <a:solidFill>
                  <a:schemeClr val="tx1"/>
                </a:solidFill>
                <a:hlinkClick r:id="rId3"/>
              </a:rPr>
              <a:t>http://www.drfrostmaths.com/resources/resource.php?rid=268</a:t>
            </a:r>
            <a:r>
              <a:rPr lang="en-GB" sz="1200" dirty="0">
                <a:solidFill>
                  <a:schemeClr val="tx1"/>
                </a:solidFill>
              </a:rPr>
              <a:t> ) 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5" y="2715695"/>
            <a:ext cx="7632848" cy="193687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54057" y="3284984"/>
                <a:ext cx="2902857" cy="3428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−6±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36+8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057" y="3284984"/>
                <a:ext cx="2902857" cy="3428887"/>
              </a:xfrm>
              <a:prstGeom prst="rect">
                <a:avLst/>
              </a:prstGeom>
              <a:blipFill>
                <a:blip r:embed="rId5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5724128" y="3573017"/>
            <a:ext cx="546043" cy="795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222089" y="3368319"/>
            <a:ext cx="2631626" cy="33082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  <a:r>
              <a:rPr lang="en-GB" sz="2800" dirty="0" err="1"/>
              <a:t>i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53462" y="5022444"/>
                <a:ext cx="3670466" cy="1521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(ii)(a)</a:t>
                </a:r>
              </a:p>
              <a:p>
                <a:r>
                  <a:rPr lang="en-GB" dirty="0"/>
                  <a:t>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rad>
                  </m:oMath>
                </a14:m>
                <a:r>
                  <a:rPr lang="en-GB" dirty="0"/>
                  <a:t>, thus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−2+10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−22=0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  →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(ii)(b):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=2±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62" y="5022444"/>
                <a:ext cx="3670466" cy="1521763"/>
              </a:xfrm>
              <a:prstGeom prst="rect">
                <a:avLst/>
              </a:prstGeom>
              <a:blipFill>
                <a:blip r:embed="rId6"/>
                <a:stretch>
                  <a:fillRect l="-1495" t="-2400"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07400" y="4878111"/>
            <a:ext cx="4264599" cy="1276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ii(a)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7400" y="6154439"/>
            <a:ext cx="4264599" cy="6237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ii(b)</a:t>
            </a:r>
          </a:p>
        </p:txBody>
      </p:sp>
    </p:spTree>
    <p:extLst>
      <p:ext uri="{BB962C8B-B14F-4D97-AF65-F5344CB8AC3E}">
        <p14:creationId xmlns:p14="http://schemas.microsoft.com/office/powerpoint/2010/main" val="14150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A780173EB5E949A04BFB86F31C2899" ma:contentTypeVersion="" ma:contentTypeDescription="Create a new document." ma:contentTypeScope="" ma:versionID="985a8607b18f5be1d2b4c423b2663920">
  <xsd:schema xmlns:xsd="http://www.w3.org/2001/XMLSchema" xmlns:xs="http://www.w3.org/2001/XMLSchema" xmlns:p="http://schemas.microsoft.com/office/2006/metadata/properties" xmlns:ns2="a9a13303-8c93-46a2-8016-9b333f1977b3" xmlns:ns3="87b9d6d8-7e8b-4d60-b544-64035f7b8238" xmlns:ns4="3090a6a4-2e00-4603-ac85-f6719c1526cb" targetNamespace="http://schemas.microsoft.com/office/2006/metadata/properties" ma:root="true" ma:fieldsID="a64cc92d9ec9195666f32e33393cf283" ns2:_="" ns3:_="" ns4:_="">
    <xsd:import namespace="a9a13303-8c93-46a2-8016-9b333f1977b3"/>
    <xsd:import namespace="87b9d6d8-7e8b-4d60-b544-64035f7b8238"/>
    <xsd:import namespace="3090a6a4-2e00-4603-ac85-f6719c1526c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13303-8c93-46a2-8016-9b333f1977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9d6d8-7e8b-4d60-b544-64035f7b8238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0a6a4-2e00-4603-ac85-f6719c1526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BC336F-1481-4EEA-96DA-91721F7E0B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13303-8c93-46a2-8016-9b333f1977b3"/>
    <ds:schemaRef ds:uri="87b9d6d8-7e8b-4d60-b544-64035f7b8238"/>
    <ds:schemaRef ds:uri="3090a6a4-2e00-4603-ac85-f6719c1526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20EBB4-C354-427A-8245-8AA216975A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E7F296-2A78-4B82-9935-ECF6DF496844}">
  <ds:schemaRefs>
    <ds:schemaRef ds:uri="http://www.w3.org/XML/1998/namespace"/>
    <ds:schemaRef ds:uri="3090a6a4-2e00-4603-ac85-f6719c1526cb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a9a13303-8c93-46a2-8016-9b333f1977b3"/>
    <ds:schemaRef ds:uri="http://schemas.microsoft.com/office/infopath/2007/PartnerControls"/>
    <ds:schemaRef ds:uri="http://schemas.openxmlformats.org/package/2006/metadata/core-properties"/>
    <ds:schemaRef ds:uri="87b9d6d8-7e8b-4d60-b544-64035f7b823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20523</TotalTime>
  <Words>5496</Words>
  <Application>Microsoft Office PowerPoint</Application>
  <PresentationFormat>On-screen Show (4:3)</PresentationFormat>
  <Paragraphs>640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Wingdings</vt:lpstr>
      <vt:lpstr>Office Theme</vt:lpstr>
      <vt:lpstr>P1 Chapter 2 :: Quadratics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Helen Jordan</cp:lastModifiedBy>
  <cp:revision>749</cp:revision>
  <dcterms:created xsi:type="dcterms:W3CDTF">2013-02-28T07:36:55Z</dcterms:created>
  <dcterms:modified xsi:type="dcterms:W3CDTF">2020-05-20T10:37:40Z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0x01010013A780173EB5E949A04BFB86F31C2899</vt:lpwstr>
  </property>
</Properties>
</file>