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7"/>
  </p:notesMasterIdLst>
  <p:sldIdLst>
    <p:sldId id="282" r:id="rId5"/>
    <p:sldId id="263" r:id="rId6"/>
    <p:sldId id="257" r:id="rId7"/>
    <p:sldId id="264" r:id="rId8"/>
    <p:sldId id="265" r:id="rId9"/>
    <p:sldId id="266" r:id="rId10"/>
    <p:sldId id="267" r:id="rId11"/>
    <p:sldId id="268" r:id="rId12"/>
    <p:sldId id="272" r:id="rId13"/>
    <p:sldId id="273" r:id="rId14"/>
    <p:sldId id="274" r:id="rId15"/>
    <p:sldId id="275" r:id="rId16"/>
    <p:sldId id="276" r:id="rId17"/>
    <p:sldId id="271" r:id="rId18"/>
    <p:sldId id="258" r:id="rId19"/>
    <p:sldId id="259" r:id="rId20"/>
    <p:sldId id="260" r:id="rId21"/>
    <p:sldId id="277" r:id="rId22"/>
    <p:sldId id="278" r:id="rId23"/>
    <p:sldId id="279" r:id="rId24"/>
    <p:sldId id="280" r:id="rId25"/>
    <p:sldId id="281" r:id="rId2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8" autoAdjust="0"/>
    <p:restoredTop sz="95401" autoAdjust="0"/>
  </p:normalViewPr>
  <p:slideViewPr>
    <p:cSldViewPr snapToGrid="0">
      <p:cViewPr varScale="1">
        <p:scale>
          <a:sx n="76" d="100"/>
          <a:sy n="76" d="100"/>
        </p:scale>
        <p:origin x="3150"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32E03-5EA4-41DB-A53A-2CA0D9E8EE58}" type="datetimeFigureOut">
              <a:rPr lang="en-GB" smtClean="0"/>
              <a:t>18/05/2020</a:t>
            </a:fld>
            <a:endParaRPr lang="en-GB"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7BCE0-B982-4F77-951B-1A565EFCA36F}" type="slidenum">
              <a:rPr lang="en-GB" smtClean="0"/>
              <a:t>‹#›</a:t>
            </a:fld>
            <a:endParaRPr lang="en-GB" dirty="0"/>
          </a:p>
        </p:txBody>
      </p:sp>
    </p:spTree>
    <p:extLst>
      <p:ext uri="{BB962C8B-B14F-4D97-AF65-F5344CB8AC3E}">
        <p14:creationId xmlns:p14="http://schemas.microsoft.com/office/powerpoint/2010/main" val="45368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53E80D-2517-4BEE-A049-F6E2093D2766}" type="slidenum">
              <a:rPr lang="en-GB" smtClean="0"/>
              <a:t>1</a:t>
            </a:fld>
            <a:endParaRPr lang="en-GB" dirty="0"/>
          </a:p>
        </p:txBody>
      </p:sp>
    </p:spTree>
    <p:extLst>
      <p:ext uri="{BB962C8B-B14F-4D97-AF65-F5344CB8AC3E}">
        <p14:creationId xmlns:p14="http://schemas.microsoft.com/office/powerpoint/2010/main" val="261404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54191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360107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48172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347166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07222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06486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23096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38313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8141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52546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62891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92FD28D-1BB2-4984-8505-3B6ADBCCEDEB}" type="datetimeFigureOut">
              <a:rPr lang="en-GB" smtClean="0"/>
              <a:t>18/05/2020</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5A43F7B-5142-477D-9D59-B4AE8008A070}" type="slidenum">
              <a:rPr lang="en-GB" smtClean="0"/>
              <a:t>‹#›</a:t>
            </a:fld>
            <a:endParaRPr lang="en-GB" dirty="0"/>
          </a:p>
        </p:txBody>
      </p:sp>
    </p:spTree>
    <p:extLst>
      <p:ext uri="{BB962C8B-B14F-4D97-AF65-F5344CB8AC3E}">
        <p14:creationId xmlns:p14="http://schemas.microsoft.com/office/powerpoint/2010/main" val="9494175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pixl.org.uk/"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www.s-cool.co.uk/a-level/biology/nutrition-and-digestion/revise-it/human-digestive-system" TargetMode="External"/><Relationship Id="rId3" Type="http://schemas.openxmlformats.org/officeDocument/2006/relationships/hyperlink" Target="http://www.s-cool.co.uk/a-level/biology/ecological-concepts" TargetMode="External"/><Relationship Id="rId7" Type="http://schemas.openxmlformats.org/officeDocument/2006/relationships/hyperlink" Target="http://www.s-cool.co.uk/a-level/biology/gas-exchange"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ed.ted.com/lessons/can-wildlife-adapt-to-climate-change-erin-eastwood" TargetMode="External"/><Relationship Id="rId5" Type="http://schemas.openxmlformats.org/officeDocument/2006/relationships/hyperlink" Target="http://ed.ted.com/lessons/why-is-biodiversity-so-important-kim-preshoff" TargetMode="External"/><Relationship Id="rId10" Type="http://schemas.openxmlformats.org/officeDocument/2006/relationships/hyperlink" Target="http://ed.ted.com/lessons/what-do-the-lungs-do-emma-bryce" TargetMode="External"/><Relationship Id="rId4" Type="http://schemas.openxmlformats.org/officeDocument/2006/relationships/hyperlink" Target="http://www.s-cool.co.uk/a-level/biology/classification" TargetMode="External"/><Relationship Id="rId9" Type="http://schemas.openxmlformats.org/officeDocument/2006/relationships/hyperlink" Target="http://ed.ted.com/lessons/insights-into-cell-membranes-via-dish-detergent-ethan-perlstein"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bbc.co.uk/education/guides/zb739j6/revision" TargetMode="External"/><Relationship Id="rId3" Type="http://schemas.openxmlformats.org/officeDocument/2006/relationships/hyperlink" Target="http://www.bbc.co.uk/education/guides/zvjycdm/revision" TargetMode="External"/><Relationship Id="rId7" Type="http://schemas.openxmlformats.org/officeDocument/2006/relationships/hyperlink" Target="http://www.s-cool.co.uk/a-level/biology/biological-molecules-and-enzymes" TargetMode="External"/><Relationship Id="rId2" Type="http://schemas.openxmlformats.org/officeDocument/2006/relationships/hyperlink" Target="http://www.s-cool.co.uk/a-level/biology/cells-and-organelles" TargetMode="External"/><Relationship Id="rId1" Type="http://schemas.openxmlformats.org/officeDocument/2006/relationships/slideLayout" Target="../slideLayouts/slideLayout7.xml"/><Relationship Id="rId6" Type="http://schemas.openxmlformats.org/officeDocument/2006/relationships/hyperlink" Target="https://www.youtube.com/watch?v=qCLmR9-YY7o" TargetMode="External"/><Relationship Id="rId11" Type="http://schemas.openxmlformats.org/officeDocument/2006/relationships/image" Target="../media/image4.png"/><Relationship Id="rId5" Type="http://schemas.openxmlformats.org/officeDocument/2006/relationships/hyperlink" Target="https://www.youtube.com/watch?v=L0k-enzoeOM" TargetMode="External"/><Relationship Id="rId10" Type="http://schemas.openxmlformats.org/officeDocument/2006/relationships/hyperlink" Target="http://ed.ted.com/lessons/activation-energy-kickstarting-chemical-reactions-vance-kite" TargetMode="External"/><Relationship Id="rId4" Type="http://schemas.openxmlformats.org/officeDocument/2006/relationships/hyperlink" Target="https://www.youtube.com/watch?v=gcTuQpuJyD8" TargetMode="External"/><Relationship Id="rId9" Type="http://schemas.openxmlformats.org/officeDocument/2006/relationships/hyperlink" Target="https://www.youtube.com/watch?v=H8WJ2KENlK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x4PPZCLnVkA" TargetMode="External"/><Relationship Id="rId3" Type="http://schemas.openxmlformats.org/officeDocument/2006/relationships/hyperlink" Target="http://www.s-cool.co.uk/a-level/biology/ecological-concepts" TargetMode="External"/><Relationship Id="rId7" Type="http://schemas.openxmlformats.org/officeDocument/2006/relationships/hyperlink" Target="http://www.bbc.co.uk/education/topics/z8kxpv4" TargetMode="External"/><Relationship Id="rId2" Type="http://schemas.openxmlformats.org/officeDocument/2006/relationships/hyperlink" Target="http://www.bbc.co.uk/education/guides/z7vqtfr/revision" TargetMode="External"/><Relationship Id="rId1" Type="http://schemas.openxmlformats.org/officeDocument/2006/relationships/slideLayout" Target="../slideLayouts/slideLayout7.xml"/><Relationship Id="rId6" Type="http://schemas.openxmlformats.org/officeDocument/2006/relationships/hyperlink" Target="http://www.s-cool.co.uk/a-level/biology/homeostasis" TargetMode="External"/><Relationship Id="rId5" Type="http://schemas.openxmlformats.org/officeDocument/2006/relationships/hyperlink" Target="https://www.youtube.com/watch?v=E8dkWQVFAoA" TargetMode="External"/><Relationship Id="rId4" Type="http://schemas.openxmlformats.org/officeDocument/2006/relationships/hyperlink" Target="https://www.youtube.com/watch?v=jZKIHe2LDP8" TargetMode="Externa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www.s-cool.co.uk/a-level/biology/respiration" TargetMode="External"/><Relationship Id="rId2" Type="http://schemas.openxmlformats.org/officeDocument/2006/relationships/hyperlink" Target="http://www.bbc.co.uk/education/guides/zcxrd2p/revision"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youtube.com/watch?v=2f7YwCtHcgk" TargetMode="External"/><Relationship Id="rId4" Type="http://schemas.openxmlformats.org/officeDocument/2006/relationships/hyperlink" Target="https://www.youtube.com/watch?v=00jbG_cfGu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hyperlink" Target="http://sciencecourseware.org/vcise/drosophila/" TargetMode="External"/><Relationship Id="rId7" Type="http://schemas.openxmlformats.org/officeDocument/2006/relationships/image" Target="../media/image46.jpeg"/><Relationship Id="rId12"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hyperlink" Target="http://www.dailymotion.com/video/xzh0kb_the-hidden-life-of-the-cell_shortfilms" TargetMode="External"/><Relationship Id="rId11" Type="http://schemas.openxmlformats.org/officeDocument/2006/relationships/hyperlink" Target="http://www.dnaftb.org/" TargetMode="External"/><Relationship Id="rId5" Type="http://schemas.openxmlformats.org/officeDocument/2006/relationships/hyperlink" Target="http://learn.genetics.utah.edu/" TargetMode="External"/><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hyperlink" Target="https://www.zsl.org/conservatio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tmp"/><Relationship Id="rId3" Type="http://schemas.openxmlformats.org/officeDocument/2006/relationships/image" Target="../media/image49.tmp"/><Relationship Id="rId7" Type="http://schemas.openxmlformats.org/officeDocument/2006/relationships/image" Target="../media/image53.png"/><Relationship Id="rId12" Type="http://schemas.openxmlformats.org/officeDocument/2006/relationships/image" Target="../media/image58.tm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2.jpeg"/><Relationship Id="rId11" Type="http://schemas.openxmlformats.org/officeDocument/2006/relationships/image" Target="../media/image57.tmp"/><Relationship Id="rId5" Type="http://schemas.openxmlformats.org/officeDocument/2006/relationships/image" Target="../media/image51.png"/><Relationship Id="rId15" Type="http://schemas.openxmlformats.org/officeDocument/2006/relationships/image" Target="../media/image61.tmp"/><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tmp"/></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memoirsofanamnesic.wordpress.com/category/blood-glucose/"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myearthwatchexperience.com/Essential%20Ecology.htm" TargetMode="External"/><Relationship Id="rId3" Type="http://schemas.openxmlformats.org/officeDocument/2006/relationships/image" Target="../media/image65.png"/><Relationship Id="rId7" Type="http://schemas.openxmlformats.org/officeDocument/2006/relationships/hyperlink" Target="http://www.rpi.edu/dept/chem-eng/Biotech-Environ/Projects00/temph/enzyme.html"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www.bbc.co.uk/staticarchive/afa3f2b16b4d58d077943c96929c9a4020fea83a.gif" TargetMode="External"/><Relationship Id="rId5" Type="http://schemas.openxmlformats.org/officeDocument/2006/relationships/hyperlink" Target="http://www.everythingmaths.co.za/science/lifesciences/grade-10/05-support-and-transport-systems-in-plants/images/56aff2f9b6c5b041688f745ca928990c.png" TargetMode="External"/><Relationship Id="rId10" Type="http://schemas.openxmlformats.org/officeDocument/2006/relationships/image" Target="../media/image68.png"/><Relationship Id="rId4" Type="http://schemas.openxmlformats.org/officeDocument/2006/relationships/image" Target="../media/image66.png"/><Relationship Id="rId9" Type="http://schemas.openxmlformats.org/officeDocument/2006/relationships/image" Target="../media/image67.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hyperlink" Target="http://www.ted.com/talks/ben_goldacre_what_doctors_don_t_know_about_the_drugs_they_prescribe?language=en" TargetMode="External"/><Relationship Id="rId13"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0.tmp"/><Relationship Id="rId12" Type="http://schemas.openxmlformats.org/officeDocument/2006/relationships/image" Target="../media/image23.tmp"/><Relationship Id="rId2" Type="http://schemas.openxmlformats.org/officeDocument/2006/relationships/hyperlink" Target="http://www.ted.com/talks/paula_hammond_a_new_superweapon_in_the_fight_against_cancer?language=en" TargetMode="External"/><Relationship Id="rId1" Type="http://schemas.openxmlformats.org/officeDocument/2006/relationships/slideLayout" Target="../slideLayouts/slideLayout7.xml"/><Relationship Id="rId6" Type="http://schemas.openxmlformats.org/officeDocument/2006/relationships/image" Target="../media/image19.tmp"/><Relationship Id="rId11" Type="http://schemas.openxmlformats.org/officeDocument/2006/relationships/hyperlink" Target="http://www.ted.com/talks/anthony_atala_growing_organs_engineering_tissue?language=en" TargetMode="External"/><Relationship Id="rId5" Type="http://schemas.openxmlformats.org/officeDocument/2006/relationships/hyperlink" Target="http://www.ted.com/talks/marla_spivak_why_bees_are_disappearing?language=en" TargetMode="External"/><Relationship Id="rId10" Type="http://schemas.openxmlformats.org/officeDocument/2006/relationships/image" Target="../media/image22.tmp"/><Relationship Id="rId4" Type="http://schemas.openxmlformats.org/officeDocument/2006/relationships/image" Target="../media/image18.tmp"/><Relationship Id="rId9" Type="http://schemas.openxmlformats.org/officeDocument/2006/relationships/image" Target="../media/image21.pn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6.tmp"/><Relationship Id="rId7" Type="http://schemas.openxmlformats.org/officeDocument/2006/relationships/image" Target="../media/image4.png"/><Relationship Id="rId2" Type="http://schemas.openxmlformats.org/officeDocument/2006/relationships/image" Target="../media/image25.tmp"/><Relationship Id="rId1" Type="http://schemas.openxmlformats.org/officeDocument/2006/relationships/slideLayout" Target="../slideLayouts/slideLayout7.xml"/><Relationship Id="rId6" Type="http://schemas.openxmlformats.org/officeDocument/2006/relationships/image" Target="../media/image29.tmp"/><Relationship Id="rId5" Type="http://schemas.openxmlformats.org/officeDocument/2006/relationships/image" Target="../media/image28.tmp"/><Relationship Id="rId4" Type="http://schemas.openxmlformats.org/officeDocument/2006/relationships/image" Target="../media/image27.tmp"/></Relationships>
</file>

<file path=ppt/slides/_rels/slide7.xml.rels><?xml version="1.0" encoding="UTF-8" standalone="yes"?>
<Relationships xmlns="http://schemas.openxmlformats.org/package/2006/relationships"><Relationship Id="rId8" Type="http://schemas.openxmlformats.org/officeDocument/2006/relationships/image" Target="../media/image34.tmp"/><Relationship Id="rId13" Type="http://schemas.openxmlformats.org/officeDocument/2006/relationships/image" Target="../media/image4.png"/><Relationship Id="rId3" Type="http://schemas.openxmlformats.org/officeDocument/2006/relationships/image" Target="../media/image31.png"/><Relationship Id="rId7" Type="http://schemas.openxmlformats.org/officeDocument/2006/relationships/hyperlink" Target="http://bigpictureeducation.com/immune" TargetMode="External"/><Relationship Id="rId12" Type="http://schemas.openxmlformats.org/officeDocument/2006/relationships/image" Target="../media/image37.tmp"/><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tmp"/><Relationship Id="rId11" Type="http://schemas.openxmlformats.org/officeDocument/2006/relationships/image" Target="../media/image36.tmp"/><Relationship Id="rId5" Type="http://schemas.openxmlformats.org/officeDocument/2006/relationships/image" Target="../media/image32.tmp"/><Relationship Id="rId10" Type="http://schemas.openxmlformats.org/officeDocument/2006/relationships/hyperlink" Target="http://bigpictureeducation.com/exercise-energy-and-movement" TargetMode="External"/><Relationship Id="rId4" Type="http://schemas.openxmlformats.org/officeDocument/2006/relationships/hyperlink" Target="http://bigpictureeducation.com/cell" TargetMode="External"/><Relationship Id="rId9" Type="http://schemas.openxmlformats.org/officeDocument/2006/relationships/image" Target="../media/image35.tmp"/></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8.tmp"/><Relationship Id="rId7" Type="http://schemas.openxmlformats.org/officeDocument/2006/relationships/image" Target="../media/image41.tmp"/><Relationship Id="rId2" Type="http://schemas.openxmlformats.org/officeDocument/2006/relationships/hyperlink" Target="http://bigpictureeducation.com/populations" TargetMode="External"/><Relationship Id="rId1" Type="http://schemas.openxmlformats.org/officeDocument/2006/relationships/slideLayout" Target="../slideLayouts/slideLayout7.xml"/><Relationship Id="rId6" Type="http://schemas.openxmlformats.org/officeDocument/2006/relationships/image" Target="../media/image40.tmp"/><Relationship Id="rId5" Type="http://schemas.openxmlformats.org/officeDocument/2006/relationships/hyperlink" Target="http://bigpictureeducation.com/health-and-climate-change" TargetMode="External"/><Relationship Id="rId4" Type="http://schemas.openxmlformats.org/officeDocument/2006/relationships/image" Target="../media/image39.tmp"/></Relationships>
</file>

<file path=ppt/slides/_rels/slide9.xml.rels><?xml version="1.0" encoding="UTF-8" standalone="yes"?>
<Relationships xmlns="http://schemas.openxmlformats.org/package/2006/relationships"><Relationship Id="rId8" Type="http://schemas.openxmlformats.org/officeDocument/2006/relationships/hyperlink" Target="http://ed.ted.com/lessons/how-to-sequence-the-human-genome-mark-j-kiel" TargetMode="External"/><Relationship Id="rId3" Type="http://schemas.openxmlformats.org/officeDocument/2006/relationships/hyperlink" Target="http://www.s-cool.co.uk/a-level/biology/dna-and-genetic-code" TargetMode="External"/><Relationship Id="rId7" Type="http://schemas.openxmlformats.org/officeDocument/2006/relationships/hyperlink" Target="http://www.s-cool.co.uk/a-level/biology/evolution" TargetMode="External"/><Relationship Id="rId2" Type="http://schemas.openxmlformats.org/officeDocument/2006/relationships/hyperlink" Target="http://www.bbc.co.uk/education/guides/z36mmp3/revision" TargetMode="External"/><Relationship Id="rId1" Type="http://schemas.openxmlformats.org/officeDocument/2006/relationships/slideLayout" Target="../slideLayouts/slideLayout7.xml"/><Relationship Id="rId6" Type="http://schemas.openxmlformats.org/officeDocument/2006/relationships/hyperlink" Target="http://www.bbc.co.uk/education/guides/z237hyc/revision/4" TargetMode="External"/><Relationship Id="rId5" Type="http://schemas.openxmlformats.org/officeDocument/2006/relationships/hyperlink" Target="http://ed.ted.com/lessons/where-do-genes-come-from-carl-zimmer" TargetMode="External"/><Relationship Id="rId10" Type="http://schemas.openxmlformats.org/officeDocument/2006/relationships/image" Target="../media/image4.png"/><Relationship Id="rId4" Type="http://schemas.openxmlformats.org/officeDocument/2006/relationships/hyperlink" Target="http://ed.ted.com/lessons/the-twisting-tale-of-dna-judith-hauck" TargetMode="External"/><Relationship Id="rId9" Type="http://schemas.openxmlformats.org/officeDocument/2006/relationships/hyperlink" Target="http://ed.ted.com/lessons/the-race-to-sequence-the-human-genome-tien-nguy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026" name="WordPictureWatermark40377972" descr="PIXL watermark"/>
          <p:cNvPicPr>
            <a:picLocks noChangeAspect="1" noChangeArrowheads="1"/>
          </p:cNvPicPr>
          <p:nvPr/>
        </p:nvPicPr>
        <p:blipFill rotWithShape="1">
          <a:blip r:embed="rId3">
            <a:extLst>
              <a:ext uri="{28A0092B-C50C-407E-A947-70E740481C1C}">
                <a14:useLocalDpi xmlns:a14="http://schemas.microsoft.com/office/drawing/2010/main" val="0"/>
              </a:ext>
            </a:extLst>
          </a:blip>
          <a:srcRect r="442" b="6795"/>
          <a:stretch/>
        </p:blipFill>
        <p:spPr bwMode="auto">
          <a:xfrm>
            <a:off x="1" y="0"/>
            <a:ext cx="6827717" cy="9906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ixl-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593" y="527405"/>
            <a:ext cx="2276475" cy="1100137"/>
          </a:xfrm>
          <a:prstGeom prst="rect">
            <a:avLst/>
          </a:pr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04664" y="2224541"/>
            <a:ext cx="6048672" cy="6248634"/>
          </a:xfrm>
          <a:prstGeom prst="rect">
            <a:avLst/>
          </a:prstGeom>
        </p:spPr>
        <p:txBody>
          <a:bodyPr wrap="square">
            <a:spAutoFit/>
          </a:bodyPr>
          <a:lstStyle/>
          <a:p>
            <a:pPr algn="ctr">
              <a:lnSpc>
                <a:spcPct val="115000"/>
              </a:lnSpc>
            </a:pPr>
            <a:r>
              <a:rPr lang="en-US" sz="4400" b="1" dirty="0">
                <a:latin typeface="Arial"/>
                <a:ea typeface="Calibri"/>
                <a:cs typeface="Times New Roman"/>
              </a:rPr>
              <a:t>Transition Pack for A Level Biology</a:t>
            </a:r>
          </a:p>
          <a:p>
            <a:pPr algn="ctr">
              <a:lnSpc>
                <a:spcPct val="115000"/>
              </a:lnSpc>
            </a:pPr>
            <a:endParaRPr lang="en-GB" sz="2200" b="1" dirty="0">
              <a:latin typeface="Arial"/>
              <a:ea typeface="Calibri"/>
              <a:cs typeface="Times New Roman"/>
            </a:endParaRPr>
          </a:p>
          <a:p>
            <a:pPr algn="ctr"/>
            <a:r>
              <a:rPr lang="en-GB" sz="2000" b="1" dirty="0"/>
              <a:t>Get ready for A-level! </a:t>
            </a:r>
          </a:p>
          <a:p>
            <a:pPr algn="ctr"/>
            <a:r>
              <a:rPr lang="en-GB" sz="2000" b="1" dirty="0"/>
              <a:t>A guide to help you get ready for A-level Biology, including everything from topic guides to days out and online learning courses.</a:t>
            </a:r>
          </a:p>
          <a:p>
            <a:pPr algn="ctr">
              <a:lnSpc>
                <a:spcPct val="115000"/>
              </a:lnSpc>
            </a:pPr>
            <a:endParaRPr lang="en-GB" sz="1100" dirty="0">
              <a:latin typeface="Arial"/>
              <a:ea typeface="Calibri"/>
              <a:cs typeface="Times New Roman"/>
            </a:endParaRPr>
          </a:p>
          <a:p>
            <a:pPr algn="ctr">
              <a:lnSpc>
                <a:spcPct val="115000"/>
              </a:lnSpc>
            </a:pPr>
            <a:endParaRPr lang="en-GB" sz="1100" dirty="0">
              <a:latin typeface="Arial"/>
              <a:ea typeface="Calibri"/>
              <a:cs typeface="Times New Roman"/>
            </a:endParaRPr>
          </a:p>
          <a:p>
            <a:pPr algn="ctr">
              <a:lnSpc>
                <a:spcPct val="115000"/>
              </a:lnSpc>
            </a:pPr>
            <a:endParaRPr lang="en-GB" sz="1100" dirty="0">
              <a:latin typeface="Arial"/>
              <a:ea typeface="Calibri"/>
              <a:cs typeface="Times New Roman"/>
            </a:endParaRPr>
          </a:p>
          <a:p>
            <a:pPr algn="ctr">
              <a:lnSpc>
                <a:spcPct val="115000"/>
              </a:lnSpc>
            </a:pPr>
            <a:endParaRPr lang="en-GB" sz="1400" dirty="0">
              <a:ea typeface="Calibri"/>
              <a:cs typeface="Times New Roman"/>
            </a:endParaRPr>
          </a:p>
          <a:p>
            <a:pPr algn="ctr">
              <a:lnSpc>
                <a:spcPct val="115000"/>
              </a:lnSpc>
            </a:pPr>
            <a:r>
              <a:rPr lang="en-GB" b="1" dirty="0">
                <a:latin typeface="Arial"/>
                <a:ea typeface="Calibri"/>
                <a:cs typeface="Times New Roman"/>
              </a:rPr>
              <a:t>Commissioned by The PiXL Club Ltd. April  2016</a:t>
            </a:r>
            <a:endParaRPr lang="en-GB" sz="1400" dirty="0">
              <a:ea typeface="Calibri"/>
              <a:cs typeface="Times New Roman"/>
            </a:endParaRPr>
          </a:p>
          <a:p>
            <a:pPr algn="ctr">
              <a:lnSpc>
                <a:spcPct val="115000"/>
              </a:lnSpc>
            </a:pPr>
            <a:r>
              <a:rPr lang="en-GB" b="1" dirty="0">
                <a:latin typeface="Arial"/>
                <a:ea typeface="Calibri"/>
                <a:cs typeface="Times New Roman"/>
              </a:rPr>
              <a:t> </a:t>
            </a:r>
            <a:endParaRPr lang="en-GB" sz="1400" dirty="0">
              <a:ea typeface="Calibri"/>
              <a:cs typeface="Times New Roman"/>
            </a:endParaRPr>
          </a:p>
          <a:p>
            <a:pPr algn="ctr">
              <a:lnSpc>
                <a:spcPct val="115000"/>
              </a:lnSpc>
            </a:pPr>
            <a:r>
              <a:rPr lang="en-GB" dirty="0">
                <a:latin typeface="Arial"/>
                <a:ea typeface="Calibri"/>
                <a:cs typeface="Times New Roman"/>
              </a:rPr>
              <a:t>© Copyright The PiXL Club Ltd, 2016</a:t>
            </a:r>
            <a:endParaRPr lang="en-GB" sz="1400" dirty="0">
              <a:ea typeface="Calibri"/>
              <a:cs typeface="Times New Roman"/>
            </a:endParaRPr>
          </a:p>
          <a:p>
            <a:pPr algn="ctr">
              <a:lnSpc>
                <a:spcPct val="115000"/>
              </a:lnSpc>
            </a:pPr>
            <a:r>
              <a:rPr lang="en-GB" b="1" dirty="0">
                <a:latin typeface="Arial"/>
                <a:ea typeface="Calibri"/>
                <a:cs typeface="Times New Roman"/>
              </a:rPr>
              <a:t> </a:t>
            </a:r>
            <a:endParaRPr lang="en-GB" sz="1400" dirty="0">
              <a:ea typeface="Calibri"/>
              <a:cs typeface="Times New Roman"/>
            </a:endParaRPr>
          </a:p>
          <a:p>
            <a:pPr algn="ctr">
              <a:lnSpc>
                <a:spcPct val="115000"/>
              </a:lnSpc>
            </a:pPr>
            <a:r>
              <a:rPr lang="en-GB" b="1" dirty="0">
                <a:latin typeface="Arial"/>
                <a:ea typeface="Calibri"/>
                <a:cs typeface="Times New Roman"/>
              </a:rPr>
              <a:t> </a:t>
            </a:r>
            <a:endParaRPr lang="en-GB" sz="1400" dirty="0">
              <a:ea typeface="Calibri"/>
              <a:cs typeface="Times New Roman"/>
            </a:endParaRPr>
          </a:p>
          <a:p>
            <a:br>
              <a:rPr lang="en-GB" b="1" dirty="0">
                <a:latin typeface="Arial"/>
                <a:ea typeface="Calibri"/>
              </a:rPr>
            </a:br>
            <a:endParaRPr lang="en-GB" dirty="0"/>
          </a:p>
        </p:txBody>
      </p:sp>
      <p:sp>
        <p:nvSpPr>
          <p:cNvPr id="6" name="Text Box 4"/>
          <p:cNvSpPr txBox="1">
            <a:spLocks noChangeArrowheads="1"/>
          </p:cNvSpPr>
          <p:nvPr/>
        </p:nvSpPr>
        <p:spPr bwMode="auto">
          <a:xfrm>
            <a:off x="248698" y="7977336"/>
            <a:ext cx="6324600" cy="1181100"/>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just" defTabSz="914400" fontAlgn="base">
              <a:spcBef>
                <a:spcPct val="0"/>
              </a:spcBef>
              <a:spcAft>
                <a:spcPct val="0"/>
              </a:spcAft>
            </a:pPr>
            <a:r>
              <a:rPr lang="en-GB" altLang="en-US" sz="1000" dirty="0">
                <a:latin typeface="Arial" pitchFamily="34" charset="0"/>
                <a:cs typeface="Arial"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just" defTabSz="914400" fontAlgn="base">
              <a:spcBef>
                <a:spcPct val="0"/>
              </a:spcBef>
              <a:spcAft>
                <a:spcPct val="0"/>
              </a:spcAft>
            </a:pPr>
            <a:endParaRPr lang="en-GB" altLang="en-US" sz="1000" dirty="0">
              <a:latin typeface="Arial" pitchFamily="34" charset="0"/>
              <a:cs typeface="Arial" pitchFamily="34" charset="0"/>
            </a:endParaRPr>
          </a:p>
          <a:p>
            <a:pPr algn="just" defTabSz="914400" fontAlgn="base">
              <a:spcBef>
                <a:spcPct val="0"/>
              </a:spcBef>
              <a:spcAft>
                <a:spcPct val="0"/>
              </a:spcAft>
            </a:pPr>
            <a:r>
              <a:rPr lang="en-GB" altLang="en-US" sz="1000" dirty="0">
                <a:latin typeface="Arial" pitchFamily="34" charset="0"/>
                <a:cs typeface="Arial" pitchFamily="34" charset="0"/>
              </a:rPr>
              <a:t>All opinions and contributions are those of the authors. The contents of this resource are not connected with nor endorsed by any other company, organisation or institution.</a:t>
            </a:r>
          </a:p>
          <a:p>
            <a:pPr defTabSz="914400" fontAlgn="base">
              <a:spcBef>
                <a:spcPct val="0"/>
              </a:spcBef>
              <a:spcAft>
                <a:spcPct val="0"/>
              </a:spcAft>
            </a:pPr>
            <a:r>
              <a:rPr lang="en-US" altLang="en-US" sz="1100" dirty="0">
                <a:latin typeface="Calibri" pitchFamily="34" charset="0"/>
                <a:cs typeface="Arial" pitchFamily="34" charset="0"/>
                <a:hlinkClick r:id="rId5"/>
              </a:rPr>
              <a:t>www.pixl.org.uk</a:t>
            </a:r>
            <a:r>
              <a:rPr lang="en-US" altLang="en-US" sz="1100" dirty="0">
                <a:latin typeface="Times New Roman" pitchFamily="18" charset="0"/>
                <a:cs typeface="Arial" pitchFamily="34" charset="0"/>
              </a:rPr>
              <a:t>	</a:t>
            </a:r>
            <a:r>
              <a:rPr lang="en-US" altLang="en-US" sz="1100" dirty="0">
                <a:latin typeface="Calibri" pitchFamily="34" charset="0"/>
                <a:cs typeface="Arial" pitchFamily="34" charset="0"/>
              </a:rPr>
              <a:t>The PiXL Club Ltd, Company number 07321607</a:t>
            </a:r>
          </a:p>
          <a:p>
            <a:pPr defTabSz="914400" fontAlgn="base">
              <a:spcBef>
                <a:spcPct val="0"/>
              </a:spcBef>
              <a:spcAft>
                <a:spcPct val="0"/>
              </a:spcAft>
            </a:pPr>
            <a:endParaRPr lang="en-US" altLang="en-US" dirty="0">
              <a:latin typeface="Arial" pitchFamily="34" charset="0"/>
              <a:cs typeface="Arial" pitchFamily="34" charset="0"/>
            </a:endParaRPr>
          </a:p>
        </p:txBody>
      </p:sp>
      <p:sp>
        <p:nvSpPr>
          <p:cNvPr id="11" name="Rectangle 10"/>
          <p:cNvSpPr/>
          <p:nvPr/>
        </p:nvSpPr>
        <p:spPr>
          <a:xfrm>
            <a:off x="658593" y="7370546"/>
            <a:ext cx="5794743" cy="523220"/>
          </a:xfrm>
          <a:prstGeom prst="rect">
            <a:avLst/>
          </a:prstGeom>
        </p:spPr>
        <p:txBody>
          <a:bodyPr wrap="square">
            <a:spAutoFit/>
          </a:bodyPr>
          <a:lstStyle/>
          <a:p>
            <a:pPr algn="ctr"/>
            <a:r>
              <a:rPr lang="en-GB" sz="1400" dirty="0"/>
              <a:t>Please note: these resources are non-board specific. Please direct your students to the specifics of where this knowledge and  skills most apply.</a:t>
            </a:r>
          </a:p>
        </p:txBody>
      </p:sp>
    </p:spTree>
    <p:extLst>
      <p:ext uri="{BB962C8B-B14F-4D97-AF65-F5344CB8AC3E}">
        <p14:creationId xmlns:p14="http://schemas.microsoft.com/office/powerpoint/2010/main" val="3342041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34050" y="105347"/>
            <a:ext cx="1123950" cy="542836"/>
          </a:xfrm>
          <a:prstGeom prst="rect">
            <a:avLst/>
          </a:prstGeom>
        </p:spPr>
      </p:pic>
      <p:sp>
        <p:nvSpPr>
          <p:cNvPr id="2" name="Rectangle 1"/>
          <p:cNvSpPr/>
          <p:nvPr/>
        </p:nvSpPr>
        <p:spPr>
          <a:xfrm>
            <a:off x="160421" y="600786"/>
            <a:ext cx="6561221" cy="446814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Biodiversity</a:t>
            </a:r>
          </a:p>
          <a:p>
            <a:pPr>
              <a:lnSpc>
                <a:spcPct val="114000"/>
              </a:lnSpc>
            </a:pPr>
            <a:r>
              <a:rPr lang="en-GB" sz="1000" dirty="0"/>
              <a:t>The variety of life, both past and present, is extensive, but the biochemical basis of life is similar for all living things. Biodiversity refers to the variety and complexity of life and may be considered at different levels. Biodiversity can be measured, for example within a habitat or at the genetic level. Classification is a means of organising the variety of life based on relationships between organisms and is built around the concept of species. Originally classification systems were based on observable features but more recent approaches draw on a wider range of evidence to clarify relationships between organisms. Adaptations of organisms to their environments can be behavioural, physiological and anatomical. Adaptation and selection are major factors in evolution and make a significant contribution to the diversity of living organisms.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3"/>
              </a:rPr>
              <a:t>http://www.s-cool.co.uk/a-level/biology/ecological-concepts</a:t>
            </a:r>
            <a:endParaRPr lang="en-GB" sz="1000" dirty="0"/>
          </a:p>
          <a:p>
            <a:pPr>
              <a:lnSpc>
                <a:spcPct val="114000"/>
              </a:lnSpc>
            </a:pPr>
            <a:r>
              <a:rPr lang="en-GB" sz="1000" dirty="0">
                <a:hlinkClick r:id="rId4"/>
              </a:rPr>
              <a:t>http://www.s-cool.co.uk/a-level/biology/classification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5"/>
              </a:rPr>
              <a:t>http://ed.ted.com/lessons/why-is-biodiversity-so-important-kim-preshoff</a:t>
            </a:r>
            <a:endParaRPr lang="en-GB" sz="1000" dirty="0"/>
          </a:p>
          <a:p>
            <a:pPr>
              <a:lnSpc>
                <a:spcPct val="114000"/>
              </a:lnSpc>
            </a:pPr>
            <a:r>
              <a:rPr lang="en-GB" sz="1000" dirty="0">
                <a:hlinkClick r:id="rId6"/>
              </a:rPr>
              <a:t>http://ed.ted.com/lessons/can-wildlife-adapt-to-climate-change-erin-eastwood</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Write a persuasive letter to an MP, organisation or pressure group promoting conservation to maintain biodiversity. </a:t>
            </a:r>
            <a:r>
              <a:rPr lang="en-GB" sz="1000" dirty="0"/>
              <a:t>Your letter should:</a:t>
            </a:r>
          </a:p>
          <a:p>
            <a:pPr>
              <a:lnSpc>
                <a:spcPct val="114000"/>
              </a:lnSpc>
            </a:pPr>
            <a:r>
              <a:rPr lang="en-GB" sz="1000" dirty="0"/>
              <a:t>Define what is meant by species and classification</a:t>
            </a:r>
          </a:p>
          <a:p>
            <a:pPr>
              <a:lnSpc>
                <a:spcPct val="114000"/>
              </a:lnSpc>
            </a:pPr>
            <a:r>
              <a:rPr lang="en-GB" sz="1000" dirty="0"/>
              <a:t>Describe how species are classified</a:t>
            </a:r>
          </a:p>
          <a:p>
            <a:pPr>
              <a:lnSpc>
                <a:spcPct val="114000"/>
              </a:lnSpc>
            </a:pPr>
            <a:r>
              <a:rPr lang="en-GB" sz="1000" dirty="0"/>
              <a:t>Explain one way scientists can collect data about a habitat, giving an example</a:t>
            </a:r>
          </a:p>
          <a:p>
            <a:pPr>
              <a:lnSpc>
                <a:spcPct val="114000"/>
              </a:lnSpc>
            </a:pPr>
            <a:r>
              <a:rPr lang="en-GB" sz="1000" dirty="0"/>
              <a:t>Explain adaptation and how habitat change may pose a threat to niche species</a:t>
            </a:r>
          </a:p>
        </p:txBody>
      </p:sp>
      <p:sp>
        <p:nvSpPr>
          <p:cNvPr id="3" name="Rectangle 2"/>
          <p:cNvSpPr/>
          <p:nvPr/>
        </p:nvSpPr>
        <p:spPr>
          <a:xfrm>
            <a:off x="160421" y="5261212"/>
            <a:ext cx="6561221" cy="394184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Exchange and Transport</a:t>
            </a:r>
          </a:p>
          <a:p>
            <a:pPr>
              <a:lnSpc>
                <a:spcPct val="114000"/>
              </a:lnSpc>
            </a:pPr>
            <a:r>
              <a:rPr lang="en-GB" sz="1000" dirty="0"/>
              <a:t>Organisms need to exchange substances selectively with their environment and this takes place at exchange surfaces. Factors such as size or metabolic rate affect the requirements of organisms and this gives rise to adaptations such as specialised exchange surfaces and mass transport systems. Substances are exchanged by passive or active transport across exchange surfaces. The structure of the plasma membrane enables control of the passage of substances into and out of cells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7"/>
              </a:rPr>
              <a:t>http://www.s-cool.co.uk/a-level/biology/gas-exchange</a:t>
            </a:r>
            <a:endParaRPr lang="en-GB" sz="1000" dirty="0"/>
          </a:p>
          <a:p>
            <a:pPr>
              <a:lnSpc>
                <a:spcPct val="114000"/>
              </a:lnSpc>
            </a:pPr>
            <a:r>
              <a:rPr lang="en-GB" sz="1000" dirty="0">
                <a:hlinkClick r:id="rId8"/>
              </a:rPr>
              <a:t>http://www.s-cool.co.uk/a-level/biology/nutrition-and-digestion/revise-it/human-digestive-system</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9"/>
              </a:rPr>
              <a:t>http://ed.ted.com/lessons/insights-into-cell-membranes-via-dish-detergent-ethan-perlstein</a:t>
            </a:r>
            <a:endParaRPr lang="en-GB" sz="1000" dirty="0"/>
          </a:p>
          <a:p>
            <a:pPr>
              <a:lnSpc>
                <a:spcPct val="114000"/>
              </a:lnSpc>
            </a:pPr>
            <a:r>
              <a:rPr lang="en-GB" sz="1000" dirty="0">
                <a:hlinkClick r:id="rId10"/>
              </a:rPr>
              <a:t>http://ed.ted.com/lessons/what-do-the-lungs-do-emma-bryce</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Create a poster or display to go in your classroom in September. Your poster should either: compare exchange surfaces in mammals and fish or compare exchange surfaces in the lungs and the intestines. You could use a Venn diagram to do this</a:t>
            </a:r>
            <a:r>
              <a:rPr lang="en-GB" sz="1000" dirty="0"/>
              <a:t>. Your poster should:</a:t>
            </a:r>
          </a:p>
          <a:p>
            <a:pPr>
              <a:lnSpc>
                <a:spcPct val="114000"/>
              </a:lnSpc>
            </a:pPr>
            <a:r>
              <a:rPr lang="en-GB" sz="1000" dirty="0"/>
              <a:t>Describe diffusion, osmosis and active transport</a:t>
            </a:r>
          </a:p>
          <a:p>
            <a:pPr>
              <a:lnSpc>
                <a:spcPct val="114000"/>
              </a:lnSpc>
            </a:pPr>
            <a:r>
              <a:rPr lang="en-GB" sz="1000" dirty="0"/>
              <a:t>Explain why oxygen and glucose need to be absorbed and waste products removed</a:t>
            </a:r>
          </a:p>
          <a:p>
            <a:pPr>
              <a:lnSpc>
                <a:spcPct val="114000"/>
              </a:lnSpc>
            </a:pPr>
            <a:r>
              <a:rPr lang="en-GB" sz="1000" dirty="0"/>
              <a:t>Compare and contrast your chosen focus.</a:t>
            </a:r>
          </a:p>
        </p:txBody>
      </p:sp>
      <p:sp>
        <p:nvSpPr>
          <p:cNvPr id="5" name="Rectangle 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59688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848436"/>
            <a:ext cx="6497053" cy="411728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Cells</a:t>
            </a:r>
          </a:p>
          <a:p>
            <a:pPr>
              <a:lnSpc>
                <a:spcPct val="114000"/>
              </a:lnSpc>
            </a:pPr>
            <a:r>
              <a:rPr lang="en-GB" sz="1000" dirty="0"/>
              <a:t>The cell is a unifying concept in biology, you will come across it many times during your two years of A level study. Prokaryotic and eukaryotic cells can be distinguished on the basis of their structure and ultrastructure. In complex multicellular organisms cells are organised into tissues, tissues into organs and organs into systems. During the cell cycle genetic information is copied and passed to daughter cells. Daughter cells formed during mitosis have identical copies of genes while cells formed during meiosis are not genetically identical</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http://www.s-cool.co.uk/a-level/biology/cells-and-organelles</a:t>
            </a:r>
            <a:endParaRPr lang="en-GB" sz="1000" dirty="0"/>
          </a:p>
          <a:p>
            <a:pPr>
              <a:lnSpc>
                <a:spcPct val="114000"/>
              </a:lnSpc>
            </a:pPr>
            <a:r>
              <a:rPr lang="en-GB" sz="1000" dirty="0">
                <a:hlinkClick r:id="rId3"/>
              </a:rPr>
              <a:t>http://www.bbc.co.uk/education/guides/zvjycdm/revision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https://www.youtube.com/watch?v=gcTuQpuJyD8</a:t>
            </a:r>
            <a:endParaRPr lang="en-GB" sz="1000" dirty="0"/>
          </a:p>
          <a:p>
            <a:pPr>
              <a:lnSpc>
                <a:spcPct val="114000"/>
              </a:lnSpc>
            </a:pPr>
            <a:r>
              <a:rPr lang="en-GB" sz="1000" dirty="0">
                <a:hlinkClick r:id="rId5"/>
              </a:rPr>
              <a:t>https://www.youtube.com/watch?v=L0k-enzoeOM</a:t>
            </a:r>
            <a:endParaRPr lang="en-GB" sz="1000" dirty="0"/>
          </a:p>
          <a:p>
            <a:pPr>
              <a:lnSpc>
                <a:spcPct val="114000"/>
              </a:lnSpc>
            </a:pPr>
            <a:r>
              <a:rPr lang="en-GB" sz="1000" dirty="0">
                <a:hlinkClick r:id="rId6"/>
              </a:rPr>
              <a:t>https://www.youtube.com/watch?v=qCLmR9-YY7o</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one page revision guide to share with your class in September summarising one of the following topics: Cells and Cell Ultrastructure, Prokaryotes and Eukaryotes, or Mitosis and Meiosis.</a:t>
            </a:r>
          </a:p>
          <a:p>
            <a:pPr>
              <a:lnSpc>
                <a:spcPct val="114000"/>
              </a:lnSpc>
            </a:pPr>
            <a:r>
              <a:rPr lang="en-GB" sz="1000" dirty="0"/>
              <a:t>Whichever topic you choose, your revision guide should include:</a:t>
            </a:r>
          </a:p>
          <a:p>
            <a:pPr>
              <a:lnSpc>
                <a:spcPct val="114000"/>
              </a:lnSpc>
            </a:pPr>
            <a:r>
              <a:rPr lang="en-GB" sz="1000" dirty="0"/>
              <a:t>Key words and definitions</a:t>
            </a:r>
          </a:p>
          <a:p>
            <a:pPr>
              <a:lnSpc>
                <a:spcPct val="114000"/>
              </a:lnSpc>
            </a:pPr>
            <a:r>
              <a:rPr lang="en-GB" sz="1000" dirty="0"/>
              <a:t>Clearly labelled diagrams</a:t>
            </a:r>
          </a:p>
          <a:p>
            <a:pPr>
              <a:lnSpc>
                <a:spcPct val="114000"/>
              </a:lnSpc>
            </a:pPr>
            <a:r>
              <a:rPr lang="en-GB" sz="1000" dirty="0"/>
              <a:t>Short explanations of key ideas or processes.</a:t>
            </a:r>
          </a:p>
        </p:txBody>
      </p:sp>
      <p:sp>
        <p:nvSpPr>
          <p:cNvPr id="3" name="Rectangle 2"/>
          <p:cNvSpPr/>
          <p:nvPr/>
        </p:nvSpPr>
        <p:spPr>
          <a:xfrm>
            <a:off x="144379" y="5165970"/>
            <a:ext cx="6497053" cy="37764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Biological Molecules</a:t>
            </a:r>
          </a:p>
          <a:p>
            <a:pPr>
              <a:lnSpc>
                <a:spcPct val="114000"/>
              </a:lnSpc>
            </a:pPr>
            <a:r>
              <a:rPr lang="en-GB" sz="1000" dirty="0"/>
              <a:t>Biological molecules are often polymers and are based on a small number of chemical elements. In living organisms carbohydrates, proteins, lipids, inorganic ions and water all have important roles and functions related to their properties. DNA determines the structure of proteins, including enzymes. Enzymes catalyse the reactions that determine structures and functions from cellular to whole-organism level. Enzymes are proteins with a mechanism of action and other properties determined by their tertiary structure. ATP provides the immediate source of energy for biological processes.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7"/>
              </a:rPr>
              <a:t>http://www.s-cool.co.uk/a-level/biology/biological-molecules-and-enzymes</a:t>
            </a:r>
            <a:endParaRPr lang="en-GB" sz="1000" dirty="0"/>
          </a:p>
          <a:p>
            <a:pPr>
              <a:lnSpc>
                <a:spcPct val="114000"/>
              </a:lnSpc>
            </a:pPr>
            <a:r>
              <a:rPr lang="en-GB" sz="1000" dirty="0">
                <a:hlinkClick r:id="rId8"/>
              </a:rPr>
              <a:t>http://www.bbc.co.uk/education/guides/zb739j6/revision</a:t>
            </a:r>
            <a:endParaRPr lang="en-GB" sz="1000" dirty="0"/>
          </a:p>
          <a:p>
            <a:pPr>
              <a:lnSpc>
                <a:spcPct val="114000"/>
              </a:lnSpc>
            </a:pPr>
            <a:endParaRPr lang="en-GB" sz="1000" i="1" dirty="0"/>
          </a:p>
          <a:p>
            <a:pPr>
              <a:lnSpc>
                <a:spcPct val="114000"/>
              </a:lnSpc>
            </a:pPr>
            <a:r>
              <a:rPr lang="en-GB" sz="1000" dirty="0"/>
              <a:t>And take a look at these videos:</a:t>
            </a:r>
          </a:p>
          <a:p>
            <a:pPr>
              <a:lnSpc>
                <a:spcPct val="114000"/>
              </a:lnSpc>
            </a:pPr>
            <a:r>
              <a:rPr lang="en-GB" sz="1000" dirty="0">
                <a:hlinkClick r:id="rId9"/>
              </a:rPr>
              <a:t>https://www.youtube.com/watch?v=H8WJ2KENlK0</a:t>
            </a:r>
            <a:endParaRPr lang="en-GB" sz="1000" dirty="0"/>
          </a:p>
          <a:p>
            <a:pPr>
              <a:lnSpc>
                <a:spcPct val="114000"/>
              </a:lnSpc>
            </a:pPr>
            <a:r>
              <a:rPr lang="en-GB" sz="1000" dirty="0">
                <a:hlinkClick r:id="rId10"/>
              </a:rPr>
              <a:t>http://ed.ted.com/lessons/activation-energy-kickstarting-chemical-reactions-vance-kite</a:t>
            </a:r>
            <a:endParaRPr lang="en-GB" sz="1000" dirty="0"/>
          </a:p>
          <a:p>
            <a:pPr>
              <a:lnSpc>
                <a:spcPct val="114000"/>
              </a:lnSpc>
            </a:pPr>
            <a:endParaRPr lang="en-GB" sz="1000" i="1" dirty="0"/>
          </a:p>
          <a:p>
            <a:pPr>
              <a:lnSpc>
                <a:spcPct val="114000"/>
              </a:lnSpc>
            </a:pPr>
            <a:r>
              <a:rPr lang="en-GB" sz="1000" b="1" dirty="0"/>
              <a:t>Task:</a:t>
            </a:r>
          </a:p>
          <a:p>
            <a:pPr>
              <a:lnSpc>
                <a:spcPct val="114000"/>
              </a:lnSpc>
            </a:pPr>
            <a:r>
              <a:rPr lang="en-GB" sz="1000" b="1" dirty="0"/>
              <a:t>Krabbe disease occurs when a person doesn’t have a certain enzyme in their body. The disease effects the nervous system. Write a letter to a GP or a sufferer to explain what an enzyme is.</a:t>
            </a:r>
          </a:p>
          <a:p>
            <a:pPr>
              <a:lnSpc>
                <a:spcPct val="114000"/>
              </a:lnSpc>
            </a:pPr>
            <a:r>
              <a:rPr lang="en-GB" sz="1000" dirty="0"/>
              <a:t>Your poster should:</a:t>
            </a:r>
          </a:p>
          <a:p>
            <a:pPr>
              <a:lnSpc>
                <a:spcPct val="114000"/>
              </a:lnSpc>
            </a:pPr>
            <a:r>
              <a:rPr lang="en-GB" sz="1000" dirty="0"/>
              <a:t>Describe the structure of an enzyme</a:t>
            </a:r>
          </a:p>
          <a:p>
            <a:pPr>
              <a:lnSpc>
                <a:spcPct val="114000"/>
              </a:lnSpc>
            </a:pPr>
            <a:r>
              <a:rPr lang="en-GB" sz="1000" dirty="0"/>
              <a:t>Explain what enzymes do inside the body</a:t>
            </a:r>
          </a:p>
        </p:txBody>
      </p:sp>
      <p:pic>
        <p:nvPicPr>
          <p:cNvPr id="4" name="Picture 3"/>
          <p:cNvPicPr>
            <a:picLocks noChangeAspect="1"/>
          </p:cNvPicPr>
          <p:nvPr/>
        </p:nvPicPr>
        <p:blipFill>
          <a:blip r:embed="rId11"/>
          <a:stretch>
            <a:fillRect/>
          </a:stretch>
        </p:blipFill>
        <p:spPr>
          <a:xfrm>
            <a:off x="5734050" y="105347"/>
            <a:ext cx="1123950" cy="542836"/>
          </a:xfrm>
          <a:prstGeom prst="rect">
            <a:avLst/>
          </a:prstGeom>
        </p:spPr>
      </p:pic>
      <p:sp>
        <p:nvSpPr>
          <p:cNvPr id="5" name="Rectangle 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406335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80" y="711076"/>
            <a:ext cx="6497052" cy="430271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Ecosystems</a:t>
            </a:r>
          </a:p>
          <a:p>
            <a:pPr>
              <a:lnSpc>
                <a:spcPct val="114000"/>
              </a:lnSpc>
            </a:pPr>
            <a:r>
              <a:rPr lang="en-GB" sz="1000" dirty="0"/>
              <a:t>Ecosystems range in size from the very large to the very small. Biomass transfers through ecosystems and the efficiency of transfer through different trophic levels can be measured. Microorganisms play a key role in recycling chemical elements. Ecosystems are dynamic systems, usually moving from colonisation to climax communities in a process known as succession. The dynamic equilibrium of populations is affected by a range of factors. Humans are part of the ecological balance and their activities affect it both directly and indirectly. Effective management of the conflict between human needs and conservation help to maintain sustainability of resources.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http://www.bbc.co.uk/education/guides/z7vqtfr/revision</a:t>
            </a:r>
            <a:endParaRPr lang="en-GB" sz="1000" dirty="0"/>
          </a:p>
          <a:p>
            <a:pPr>
              <a:lnSpc>
                <a:spcPct val="114000"/>
              </a:lnSpc>
            </a:pPr>
            <a:r>
              <a:rPr lang="en-GB" sz="1000" dirty="0">
                <a:hlinkClick r:id="rId3"/>
              </a:rPr>
              <a:t>http://www.s-cool.co.uk/a-level/biology/ecological-concepts</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https://www.youtube.com/watch?v=jZKIHe2LDP8</a:t>
            </a:r>
            <a:endParaRPr lang="en-GB" sz="1000" dirty="0"/>
          </a:p>
          <a:p>
            <a:pPr>
              <a:lnSpc>
                <a:spcPct val="114000"/>
              </a:lnSpc>
            </a:pPr>
            <a:r>
              <a:rPr lang="en-GB" sz="1000" dirty="0">
                <a:hlinkClick r:id="rId5"/>
              </a:rPr>
              <a:t>https://www.youtube.com/watch?v=E8dkWQVFAoA</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newspaper or magazine article about one ecosystem (e.g. the arctic, the Sahara, the rainforest, or something closer to home like your local woodland, nature reserve or shore line).</a:t>
            </a:r>
          </a:p>
          <a:p>
            <a:pPr>
              <a:lnSpc>
                <a:spcPct val="114000"/>
              </a:lnSpc>
            </a:pPr>
            <a:r>
              <a:rPr lang="en-GB" sz="1000" b="1" dirty="0"/>
              <a:t>Your article should include:</a:t>
            </a:r>
          </a:p>
          <a:p>
            <a:pPr>
              <a:lnSpc>
                <a:spcPct val="114000"/>
              </a:lnSpc>
            </a:pPr>
            <a:r>
              <a:rPr lang="en-GB" sz="1000" dirty="0"/>
              <a:t>Key words and definitions</a:t>
            </a:r>
          </a:p>
          <a:p>
            <a:pPr>
              <a:lnSpc>
                <a:spcPct val="114000"/>
              </a:lnSpc>
            </a:pPr>
            <a:r>
              <a:rPr lang="en-GB" sz="1000" dirty="0"/>
              <a:t>Pictures or diagrams of your chosen ecosystem.</a:t>
            </a:r>
          </a:p>
          <a:p>
            <a:pPr>
              <a:lnSpc>
                <a:spcPct val="114000"/>
              </a:lnSpc>
            </a:pPr>
            <a:r>
              <a:rPr lang="en-GB" sz="1000" dirty="0"/>
              <a:t>A description of the changes that have occurred in this ecosystem</a:t>
            </a:r>
          </a:p>
          <a:p>
            <a:pPr>
              <a:lnSpc>
                <a:spcPct val="114000"/>
              </a:lnSpc>
            </a:pPr>
            <a:r>
              <a:rPr lang="en-GB" sz="1000" dirty="0"/>
              <a:t>An explanation of the threats and future changes that may further alter this ecosystem.</a:t>
            </a:r>
          </a:p>
        </p:txBody>
      </p:sp>
      <p:sp>
        <p:nvSpPr>
          <p:cNvPr id="3" name="Rectangle 2"/>
          <p:cNvSpPr/>
          <p:nvPr/>
        </p:nvSpPr>
        <p:spPr>
          <a:xfrm>
            <a:off x="144380" y="5348484"/>
            <a:ext cx="6497052" cy="39303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Control Systems</a:t>
            </a:r>
          </a:p>
          <a:p>
            <a:pPr>
              <a:lnSpc>
                <a:spcPct val="114000"/>
              </a:lnSpc>
            </a:pPr>
            <a:r>
              <a:rPr lang="en-GB" sz="1000" dirty="0"/>
              <a:t>Homeostasis is the maintenance of a constant internal environment. Negative feedback helps maintain an optimal internal state in the context of a dynamic equilibrium. Positive feedback also occurs. Stimuli, both internal and external, are detected leading to responses. The genome is regulated by a number of factors. Coordination may be chemical or electrical in nature</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6"/>
              </a:rPr>
              <a:t>http://www.s-cool.co.uk/a-level/biology/homeostasis</a:t>
            </a:r>
            <a:endParaRPr lang="en-GB" sz="1000" dirty="0"/>
          </a:p>
          <a:p>
            <a:pPr>
              <a:lnSpc>
                <a:spcPct val="114000"/>
              </a:lnSpc>
            </a:pPr>
            <a:r>
              <a:rPr lang="en-GB" sz="1000" dirty="0">
                <a:hlinkClick r:id="rId7"/>
              </a:rPr>
              <a:t>http://www.bbc.co.uk/education/topics/z8kxpv4</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8"/>
              </a:rPr>
              <a:t>https://www.youtube.com/watch?v=x4PPZCLnVkA</a:t>
            </a:r>
            <a:endParaRPr lang="en-GB" sz="1000" dirty="0"/>
          </a:p>
          <a:p>
            <a:pPr>
              <a:lnSpc>
                <a:spcPct val="114000"/>
              </a:lnSpc>
            </a:pPr>
            <a:r>
              <a:rPr lang="en-GB" sz="1000" dirty="0">
                <a:hlinkClick r:id="rId8"/>
              </a:rPr>
              <a:t>https://www.youtube.com/watch?v=x4PPZCLnVkA</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poster to display in your classroom in September summarising one of the following topics: Temperature Control, Water and the Kidneys, Glucose, or The Liver.</a:t>
            </a:r>
          </a:p>
          <a:p>
            <a:pPr>
              <a:lnSpc>
                <a:spcPct val="114000"/>
              </a:lnSpc>
            </a:pPr>
            <a:r>
              <a:rPr lang="en-GB" sz="1000" dirty="0"/>
              <a:t>Whichever topic you choose, your poster or display should include:</a:t>
            </a:r>
          </a:p>
          <a:p>
            <a:pPr>
              <a:lnSpc>
                <a:spcPct val="114000"/>
              </a:lnSpc>
            </a:pPr>
            <a:r>
              <a:rPr lang="en-GB" sz="1000" dirty="0"/>
              <a:t>Key words and definitions</a:t>
            </a:r>
          </a:p>
          <a:p>
            <a:pPr>
              <a:lnSpc>
                <a:spcPct val="114000"/>
              </a:lnSpc>
            </a:pPr>
            <a:r>
              <a:rPr lang="en-GB" sz="1000" dirty="0"/>
              <a:t>Clearly labelled diagrams</a:t>
            </a:r>
          </a:p>
          <a:p>
            <a:pPr>
              <a:lnSpc>
                <a:spcPct val="114000"/>
              </a:lnSpc>
            </a:pPr>
            <a:r>
              <a:rPr lang="en-GB" sz="1000" dirty="0"/>
              <a:t>Short explanations of key ideas or processes.</a:t>
            </a:r>
          </a:p>
          <a:p>
            <a:endParaRPr lang="en-GB" sz="1000" dirty="0"/>
          </a:p>
        </p:txBody>
      </p:sp>
      <p:pic>
        <p:nvPicPr>
          <p:cNvPr id="4" name="Picture 3"/>
          <p:cNvPicPr>
            <a:picLocks noChangeAspect="1"/>
          </p:cNvPicPr>
          <p:nvPr/>
        </p:nvPicPr>
        <p:blipFill>
          <a:blip r:embed="rId9"/>
          <a:stretch>
            <a:fillRect/>
          </a:stretch>
        </p:blipFill>
        <p:spPr>
          <a:xfrm>
            <a:off x="5734050" y="105347"/>
            <a:ext cx="1123950" cy="542836"/>
          </a:xfrm>
          <a:prstGeom prst="rect">
            <a:avLst/>
          </a:prstGeom>
        </p:spPr>
      </p:pic>
      <p:sp>
        <p:nvSpPr>
          <p:cNvPr id="5" name="Rectangle 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2997571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296" y="638886"/>
            <a:ext cx="6625388" cy="428117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Energy for Biological Processes</a:t>
            </a:r>
          </a:p>
          <a:p>
            <a:pPr>
              <a:lnSpc>
                <a:spcPct val="114000"/>
              </a:lnSpc>
            </a:pPr>
            <a:r>
              <a:rPr lang="en-GB" sz="1000" dirty="0"/>
              <a:t>In cellular respiration, glycolysis takes place in the cytoplasm and the remaining steps in the mitochondria. ATP synthesis is associated with the electron transfer chain in the membranes of mitochondria and chloroplasts in photosynthesis energy is transferred to ATP in the light- dependent stage and the ATP is utilised during synthesis in the light-independent stage.</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http://www.bbc.co.uk/education/guides/zcxrd2p/revision</a:t>
            </a:r>
            <a:endParaRPr lang="en-GB" sz="1000" dirty="0"/>
          </a:p>
          <a:p>
            <a:pPr>
              <a:lnSpc>
                <a:spcPct val="114000"/>
              </a:lnSpc>
            </a:pPr>
            <a:r>
              <a:rPr lang="en-GB" sz="1000" dirty="0">
                <a:hlinkClick r:id="rId3"/>
              </a:rPr>
              <a:t>http://www.s-cool.co.uk/a-level/biology/respiration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https://www.youtube.com/watch?v=00jbG_cfGuQ</a:t>
            </a:r>
            <a:endParaRPr lang="en-GB" sz="1000" dirty="0"/>
          </a:p>
          <a:p>
            <a:pPr>
              <a:lnSpc>
                <a:spcPct val="114000"/>
              </a:lnSpc>
            </a:pPr>
            <a:r>
              <a:rPr lang="en-GB" sz="1000" dirty="0">
                <a:hlinkClick r:id="rId5"/>
              </a:rPr>
              <a:t>https://www.youtube.com/watch?v=2f7YwCtHcgk</a:t>
            </a:r>
            <a:endParaRPr lang="en-GB" sz="1000" dirty="0"/>
          </a:p>
          <a:p>
            <a:pPr>
              <a:lnSpc>
                <a:spcPct val="114000"/>
              </a:lnSpc>
            </a:pP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an A3  annotated information poster that illustrates the process of cellular respiration and summarises the key points. </a:t>
            </a:r>
          </a:p>
          <a:p>
            <a:pPr>
              <a:lnSpc>
                <a:spcPct val="114000"/>
              </a:lnSpc>
            </a:pPr>
            <a:r>
              <a:rPr lang="en-GB" sz="1000" dirty="0"/>
              <a:t>Your poster should include:</a:t>
            </a:r>
          </a:p>
          <a:p>
            <a:pPr>
              <a:lnSpc>
                <a:spcPct val="114000"/>
              </a:lnSpc>
            </a:pPr>
            <a:r>
              <a:rPr lang="en-GB" sz="1000" dirty="0"/>
              <a:t>Both text and images</a:t>
            </a:r>
          </a:p>
          <a:p>
            <a:pPr>
              <a:lnSpc>
                <a:spcPct val="114000"/>
              </a:lnSpc>
            </a:pPr>
            <a:r>
              <a:rPr lang="en-GB" sz="1000"/>
              <a:t>Be </a:t>
            </a:r>
            <a:r>
              <a:rPr lang="en-GB" sz="1000" dirty="0"/>
              <a:t>visually stimulating</a:t>
            </a:r>
          </a:p>
          <a:p>
            <a:pPr>
              <a:lnSpc>
                <a:spcPct val="114000"/>
              </a:lnSpc>
            </a:pPr>
            <a:r>
              <a:rPr lang="en-GB" sz="1000" dirty="0"/>
              <a:t>Key words and definitions</a:t>
            </a:r>
          </a:p>
          <a:p>
            <a:pPr>
              <a:lnSpc>
                <a:spcPct val="114000"/>
              </a:lnSpc>
            </a:pPr>
            <a:r>
              <a:rPr lang="en-GB" sz="1000" dirty="0"/>
              <a:t>Clearly labelled diagrams</a:t>
            </a:r>
          </a:p>
          <a:p>
            <a:pPr>
              <a:lnSpc>
                <a:spcPct val="114000"/>
              </a:lnSpc>
            </a:pPr>
            <a:r>
              <a:rPr lang="en-GB" sz="1000" dirty="0"/>
              <a:t>Short explanations of key ideas or processes.</a:t>
            </a:r>
          </a:p>
          <a:p>
            <a:pPr>
              <a:lnSpc>
                <a:spcPct val="114000"/>
              </a:lnSpc>
            </a:pPr>
            <a:endParaRPr lang="en-GB" sz="1000" b="1" dirty="0"/>
          </a:p>
        </p:txBody>
      </p:sp>
      <p:sp>
        <p:nvSpPr>
          <p:cNvPr id="3" name="Rectangle 2"/>
          <p:cNvSpPr/>
          <p:nvPr/>
        </p:nvSpPr>
        <p:spPr>
          <a:xfrm>
            <a:off x="112296" y="5102732"/>
            <a:ext cx="6625388" cy="322857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Scientific and Investigative Skills</a:t>
            </a:r>
          </a:p>
          <a:p>
            <a:pPr>
              <a:lnSpc>
                <a:spcPct val="114000"/>
              </a:lnSpc>
            </a:pPr>
            <a:r>
              <a:rPr lang="en-GB" sz="1000" dirty="0"/>
              <a:t>As part of your A level you will complete a practical assessment. This will require you to carry out a series of practical activities as well as planning how to do them, analysing the results and evaluating the methods. This will require you to: use appropriate apparatus to record a range of quantitative measurements (to include mass, time, volume, temperature, length and pH), use appropriate instrumentation to record quantitative measurements, such as a colorimeter or photometer,  use laboratory glassware apparatus for a variety of experimental techniques to include serial dilutions,  use of light microscope at high power and low power, including use of a graticule, produce scientific drawing from observation with annotations, use qualitative reagents to identify biological molecules, separate biological compounds using thin layer/paper chromatography or electrophoresis,  safely and ethically use organisms, use microbiological aseptic techniques, including the use of agar plates and broth, safely use instruments for dissection of an animal organ, or plant organ, use sampling techniques in fieldwork.</a:t>
            </a:r>
          </a:p>
          <a:p>
            <a:pPr>
              <a:lnSpc>
                <a:spcPct val="114000"/>
              </a:lnSpc>
            </a:pPr>
            <a:endParaRPr lang="en-GB" sz="1000" dirty="0"/>
          </a:p>
          <a:p>
            <a:pPr>
              <a:lnSpc>
                <a:spcPct val="114000"/>
              </a:lnSpc>
            </a:pPr>
            <a:r>
              <a:rPr lang="en-GB" sz="1000" b="1" dirty="0"/>
              <a:t>Task:</a:t>
            </a:r>
          </a:p>
          <a:p>
            <a:pPr>
              <a:lnSpc>
                <a:spcPct val="114000"/>
              </a:lnSpc>
            </a:pPr>
            <a:r>
              <a:rPr lang="en-GB" sz="1000" b="1" dirty="0"/>
              <a:t>Produce a glossary for the following key words:</a:t>
            </a:r>
          </a:p>
          <a:p>
            <a:pPr>
              <a:lnSpc>
                <a:spcPct val="114000"/>
              </a:lnSpc>
            </a:pPr>
            <a:r>
              <a:rPr lang="en-GB" sz="1000" dirty="0"/>
              <a:t>accuracy, anomaly, calibration, causal link, chance, confounding variable, control experiment, control group, control variable, correlation, dependent variable, errors, evidence, fair test, hypothesis, independent, null hypothesis, precision, probability, protocol, random distribution, random error, raw data, reliability, systematic error, true value, validity, zero error, </a:t>
            </a:r>
          </a:p>
          <a:p>
            <a:endParaRPr lang="en-GB" sz="1000" dirty="0"/>
          </a:p>
        </p:txBody>
      </p:sp>
      <p:pic>
        <p:nvPicPr>
          <p:cNvPr id="4" name="Picture 3"/>
          <p:cNvPicPr>
            <a:picLocks noChangeAspect="1"/>
          </p:cNvPicPr>
          <p:nvPr/>
        </p:nvPicPr>
        <p:blipFill>
          <a:blip r:embed="rId6"/>
          <a:stretch>
            <a:fillRect/>
          </a:stretch>
        </p:blipFill>
        <p:spPr>
          <a:xfrm>
            <a:off x="5734050" y="105347"/>
            <a:ext cx="1123950" cy="542836"/>
          </a:xfrm>
          <a:prstGeom prst="rect">
            <a:avLst/>
          </a:prstGeom>
        </p:spPr>
      </p:pic>
      <p:sp>
        <p:nvSpPr>
          <p:cNvPr id="5" name="Rectangle 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204244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297867" y="808865"/>
            <a:ext cx="6393058" cy="6674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200" dirty="0"/>
              <a:t>Science communication is essential in the modern world and all the big scientific companies, researchers and institutions have their own social media accounts. Here are some of our top tips to keep up to date with developing news or interesting stories:</a:t>
            </a:r>
          </a:p>
        </p:txBody>
      </p:sp>
      <p:sp>
        <p:nvSpPr>
          <p:cNvPr id="41" name="Rectangle 40"/>
          <p:cNvSpPr/>
          <p:nvPr/>
        </p:nvSpPr>
        <p:spPr>
          <a:xfrm>
            <a:off x="297867" y="1637038"/>
            <a:ext cx="5431808" cy="501675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Follow on Twitter:</a:t>
            </a:r>
          </a:p>
          <a:p>
            <a:r>
              <a:rPr lang="en-GB" sz="1000" dirty="0"/>
              <a:t>Commander Chris Hadfield – former resident aboard the International Space Station @cmdrhadfield</a:t>
            </a:r>
          </a:p>
          <a:p>
            <a:endParaRPr lang="en-GB" sz="1000" dirty="0"/>
          </a:p>
          <a:p>
            <a:r>
              <a:rPr lang="en-GB" sz="1000" dirty="0"/>
              <a:t>Tiktaalik roseae – a 375 million year old fossil fish with its own Twitter account!</a:t>
            </a:r>
          </a:p>
          <a:p>
            <a:r>
              <a:rPr lang="en-GB" sz="1000" dirty="0"/>
              <a:t>@tiktaalikroseae</a:t>
            </a:r>
          </a:p>
          <a:p>
            <a:endParaRPr lang="en-GB" sz="1000" dirty="0"/>
          </a:p>
          <a:p>
            <a:r>
              <a:rPr lang="en-GB" sz="1000" dirty="0"/>
              <a:t>NASA’s Voyager 2 – a satellite launched nearly 40 years ago that is now travelling beyond our Solar System </a:t>
            </a:r>
          </a:p>
          <a:p>
            <a:r>
              <a:rPr lang="en-GB" sz="1000" dirty="0"/>
              <a:t>@NSFVoyager2</a:t>
            </a:r>
          </a:p>
          <a:p>
            <a:endParaRPr lang="en-GB" sz="1000" dirty="0"/>
          </a:p>
          <a:p>
            <a:r>
              <a:rPr lang="en-GB" sz="1000" dirty="0"/>
              <a:t>Neil dGrasse Tyson – Director of the Hayden Planetarium in New York </a:t>
            </a:r>
          </a:p>
          <a:p>
            <a:r>
              <a:rPr lang="en-GB" sz="1000" dirty="0"/>
              <a:t>@neiltyson</a:t>
            </a:r>
          </a:p>
          <a:p>
            <a:endParaRPr lang="en-GB" sz="1000" dirty="0"/>
          </a:p>
          <a:p>
            <a:r>
              <a:rPr lang="en-GB" sz="1000" dirty="0"/>
              <a:t>Sci Curious – feed from writer and Bethany Brookshire tweeting about good, bad and weird neuroscience</a:t>
            </a:r>
          </a:p>
          <a:p>
            <a:r>
              <a:rPr lang="en-GB" sz="1000" dirty="0"/>
              <a:t>@scicurious</a:t>
            </a:r>
          </a:p>
          <a:p>
            <a:endParaRPr lang="en-GB" sz="1000" dirty="0"/>
          </a:p>
          <a:p>
            <a:r>
              <a:rPr lang="en-GB" sz="1000" dirty="0"/>
              <a:t>The SETI Institute – The Search for Extra Terrestrial Intelligence, be the first to know what they find!</a:t>
            </a:r>
          </a:p>
          <a:p>
            <a:r>
              <a:rPr lang="en-GB" sz="1000" dirty="0"/>
              <a:t>@setiinstitute</a:t>
            </a:r>
          </a:p>
          <a:p>
            <a:endParaRPr lang="en-GB" sz="1000" dirty="0"/>
          </a:p>
          <a:p>
            <a:r>
              <a:rPr lang="en-GB" sz="1000" dirty="0"/>
              <a:t>Carl Zimmer – Science writer Carl blogs about the life sciences</a:t>
            </a:r>
          </a:p>
          <a:p>
            <a:r>
              <a:rPr lang="en-GB" sz="1000" dirty="0"/>
              <a:t>@carlzimmer</a:t>
            </a:r>
          </a:p>
          <a:p>
            <a:endParaRPr lang="en-GB" sz="1000" dirty="0"/>
          </a:p>
          <a:p>
            <a:r>
              <a:rPr lang="en-GB" sz="1000" dirty="0"/>
              <a:t>Phil Plait – tweets about astronomy and bad science </a:t>
            </a:r>
          </a:p>
          <a:p>
            <a:r>
              <a:rPr lang="en-GB" sz="1000" dirty="0"/>
              <a:t>@badastronomer</a:t>
            </a:r>
          </a:p>
          <a:p>
            <a:endParaRPr lang="en-GB" sz="1000" dirty="0"/>
          </a:p>
          <a:p>
            <a:r>
              <a:rPr lang="en-GB" sz="1000" dirty="0"/>
              <a:t>Virginia Hughes – science journalist and blogger for National Geographic, keep up to date with neuroscience, genetics and behaviour </a:t>
            </a:r>
          </a:p>
          <a:p>
            <a:r>
              <a:rPr lang="en-GB" sz="1000" dirty="0"/>
              <a:t>@virginiahughes</a:t>
            </a:r>
          </a:p>
          <a:p>
            <a:endParaRPr lang="en-GB" sz="1000" dirty="0"/>
          </a:p>
          <a:p>
            <a:r>
              <a:rPr lang="en-GB" sz="1000" dirty="0"/>
              <a:t>Maryn McKenna – science journalist who writes about antibiotic resistance</a:t>
            </a:r>
          </a:p>
          <a:p>
            <a:r>
              <a:rPr lang="en-GB" sz="1000" dirty="0"/>
              <a:t>@marynmck</a:t>
            </a:r>
          </a:p>
        </p:txBody>
      </p:sp>
      <p:pic>
        <p:nvPicPr>
          <p:cNvPr id="2" name="Picture 1"/>
          <p:cNvPicPr>
            <a:picLocks noChangeAspect="1"/>
          </p:cNvPicPr>
          <p:nvPr/>
        </p:nvPicPr>
        <p:blipFill>
          <a:blip r:embed="rId2"/>
          <a:stretch>
            <a:fillRect/>
          </a:stretch>
        </p:blipFill>
        <p:spPr>
          <a:xfrm>
            <a:off x="5901125" y="1637038"/>
            <a:ext cx="789800" cy="789800"/>
          </a:xfrm>
          <a:prstGeom prst="rect">
            <a:avLst/>
          </a:prstGeom>
        </p:spPr>
      </p:pic>
      <p:sp>
        <p:nvSpPr>
          <p:cNvPr id="8" name="Rectangle 7"/>
          <p:cNvSpPr/>
          <p:nvPr/>
        </p:nvSpPr>
        <p:spPr>
          <a:xfrm>
            <a:off x="297866" y="7105717"/>
            <a:ext cx="5431809" cy="224676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Find on Facebook:</a:t>
            </a:r>
          </a:p>
          <a:p>
            <a:r>
              <a:rPr lang="en-GB" sz="1000" dirty="0"/>
              <a:t>Nature - the profile page for nature.com for news, features, research and events from Nature Publishing Group</a:t>
            </a:r>
          </a:p>
          <a:p>
            <a:endParaRPr lang="en-GB" sz="1000" dirty="0"/>
          </a:p>
          <a:p>
            <a:r>
              <a:rPr lang="en-GB" sz="1000" dirty="0"/>
              <a:t>Marin Conservation Institute – publishes the latest science to identify important marine ecosystems around the world.</a:t>
            </a:r>
          </a:p>
          <a:p>
            <a:endParaRPr lang="en-GB" sz="1000" dirty="0"/>
          </a:p>
          <a:p>
            <a:r>
              <a:rPr lang="en-GB" sz="1000" dirty="0"/>
              <a:t>National Geographic - since 1888, National Geographic has travelled the Earth, sharing its amazing stories in pictures and words.</a:t>
            </a:r>
          </a:p>
          <a:p>
            <a:endParaRPr lang="en-GB" sz="1000" dirty="0"/>
          </a:p>
          <a:p>
            <a:r>
              <a:rPr lang="en-GB" sz="1000" dirty="0"/>
              <a:t>Science News Magazine - Science covers important and emerging research in all fields of science.</a:t>
            </a:r>
          </a:p>
          <a:p>
            <a:endParaRPr lang="en-GB" sz="1000" dirty="0"/>
          </a:p>
          <a:p>
            <a:r>
              <a:rPr lang="en-GB" sz="1000" dirty="0"/>
              <a:t>BBC Science News - The latest BBC Science and Environment News: breaking news, analysis and debate on science and nature around the world. </a:t>
            </a:r>
          </a:p>
        </p:txBody>
      </p:sp>
      <p:pic>
        <p:nvPicPr>
          <p:cNvPr id="3" name="Picture 2"/>
          <p:cNvPicPr>
            <a:picLocks noChangeAspect="1"/>
          </p:cNvPicPr>
          <p:nvPr/>
        </p:nvPicPr>
        <p:blipFill>
          <a:blip r:embed="rId3"/>
          <a:stretch>
            <a:fillRect/>
          </a:stretch>
        </p:blipFill>
        <p:spPr>
          <a:xfrm>
            <a:off x="5901125" y="7105717"/>
            <a:ext cx="937845" cy="838421"/>
          </a:xfrm>
          <a:prstGeom prst="rect">
            <a:avLst/>
          </a:prstGeom>
        </p:spPr>
      </p:pic>
      <p:pic>
        <p:nvPicPr>
          <p:cNvPr id="10" name="Picture 9"/>
          <p:cNvPicPr>
            <a:picLocks noChangeAspect="1"/>
          </p:cNvPicPr>
          <p:nvPr/>
        </p:nvPicPr>
        <p:blipFill>
          <a:blip r:embed="rId4"/>
          <a:stretch>
            <a:fillRect/>
          </a:stretch>
        </p:blipFill>
        <p:spPr>
          <a:xfrm>
            <a:off x="5734050" y="105347"/>
            <a:ext cx="1123950" cy="542836"/>
          </a:xfrm>
          <a:prstGeom prst="rect">
            <a:avLst/>
          </a:prstGeom>
        </p:spPr>
      </p:pic>
      <p:sp>
        <p:nvSpPr>
          <p:cNvPr id="4" name="TextBox 3"/>
          <p:cNvSpPr txBox="1"/>
          <p:nvPr/>
        </p:nvSpPr>
        <p:spPr>
          <a:xfrm>
            <a:off x="297866" y="376765"/>
            <a:ext cx="4794834" cy="338554"/>
          </a:xfrm>
          <a:prstGeom prst="rect">
            <a:avLst/>
          </a:prstGeom>
          <a:noFill/>
        </p:spPr>
        <p:txBody>
          <a:bodyPr wrap="square" rtlCol="0">
            <a:spAutoFit/>
          </a:bodyPr>
          <a:lstStyle/>
          <a:p>
            <a:r>
              <a:rPr lang="en-GB" sz="1600" b="1" dirty="0">
                <a:solidFill>
                  <a:schemeClr val="accent2">
                    <a:lumMod val="75000"/>
                  </a:schemeClr>
                </a:solidFill>
              </a:rPr>
              <a:t>Science on Social Media</a:t>
            </a:r>
          </a:p>
        </p:txBody>
      </p:sp>
      <p:sp>
        <p:nvSpPr>
          <p:cNvPr id="11" name="Rectangle 10"/>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2618362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88" y="994245"/>
            <a:ext cx="6397811" cy="4757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These websites all offer an amazing collection of resources that you should use again and again through out your course. </a:t>
            </a:r>
          </a:p>
        </p:txBody>
      </p:sp>
      <p:pic>
        <p:nvPicPr>
          <p:cNvPr id="6" name="Picture 5"/>
          <p:cNvPicPr>
            <a:picLocks noChangeAspect="1"/>
          </p:cNvPicPr>
          <p:nvPr/>
        </p:nvPicPr>
        <p:blipFill rotWithShape="1">
          <a:blip r:embed="rId2"/>
          <a:srcRect l="20235" t="10732" r="54548" b="75849"/>
          <a:stretch/>
        </p:blipFill>
        <p:spPr>
          <a:xfrm>
            <a:off x="4299717" y="1761544"/>
            <a:ext cx="2271519" cy="919426"/>
          </a:xfrm>
          <a:prstGeom prst="rect">
            <a:avLst/>
          </a:prstGeom>
        </p:spPr>
      </p:pic>
      <p:sp>
        <p:nvSpPr>
          <p:cNvPr id="7" name="TextBox 6"/>
          <p:cNvSpPr txBox="1"/>
          <p:nvPr/>
        </p:nvSpPr>
        <p:spPr>
          <a:xfrm>
            <a:off x="4243502" y="2759736"/>
            <a:ext cx="2260917" cy="1169551"/>
          </a:xfrm>
          <a:prstGeom prst="rect">
            <a:avLst/>
          </a:prstGeom>
          <a:noFill/>
        </p:spPr>
        <p:txBody>
          <a:bodyPr wrap="square" rtlCol="0">
            <a:spAutoFit/>
          </a:bodyPr>
          <a:lstStyle/>
          <a:p>
            <a:r>
              <a:rPr lang="en-GB" sz="1000" dirty="0"/>
              <a:t>At GCSE you learnt how genetic diseases are inherited. In this virtual fly lab you get to breed fruit flies to investigate how different features are passed on. </a:t>
            </a:r>
            <a:r>
              <a:rPr lang="en-GB" sz="1000" dirty="0">
                <a:hlinkClick r:id="rId3"/>
              </a:rPr>
              <a:t>http://sciencecourseware.org/vcise/drosophila/</a:t>
            </a:r>
            <a:r>
              <a:rPr lang="en-GB" sz="1000" dirty="0"/>
              <a:t>  </a:t>
            </a:r>
          </a:p>
        </p:txBody>
      </p:sp>
      <p:pic>
        <p:nvPicPr>
          <p:cNvPr id="8" name="Picture 7"/>
          <p:cNvPicPr>
            <a:picLocks noChangeAspect="1"/>
          </p:cNvPicPr>
          <p:nvPr/>
        </p:nvPicPr>
        <p:blipFill rotWithShape="1">
          <a:blip r:embed="rId4"/>
          <a:srcRect l="14241" t="8823" r="15791" b="30330"/>
          <a:stretch/>
        </p:blipFill>
        <p:spPr>
          <a:xfrm>
            <a:off x="329571" y="1761544"/>
            <a:ext cx="1880518" cy="919426"/>
          </a:xfrm>
          <a:prstGeom prst="rect">
            <a:avLst/>
          </a:prstGeom>
        </p:spPr>
      </p:pic>
      <p:sp>
        <p:nvSpPr>
          <p:cNvPr id="9" name="TextBox 8"/>
          <p:cNvSpPr txBox="1"/>
          <p:nvPr/>
        </p:nvSpPr>
        <p:spPr>
          <a:xfrm>
            <a:off x="329571" y="2747219"/>
            <a:ext cx="1759494" cy="2246769"/>
          </a:xfrm>
          <a:prstGeom prst="rect">
            <a:avLst/>
          </a:prstGeom>
          <a:noFill/>
        </p:spPr>
        <p:txBody>
          <a:bodyPr wrap="square" rtlCol="0">
            <a:spAutoFit/>
          </a:bodyPr>
          <a:lstStyle/>
          <a:p>
            <a:r>
              <a:rPr lang="en-GB" sz="1000" dirty="0"/>
              <a:t>Probably the best website on Biology….</a:t>
            </a:r>
          </a:p>
          <a:p>
            <a:r>
              <a:rPr lang="en-GB" sz="1000" dirty="0"/>
              <a:t>Learn Genetics from Utah University has so much that is pitched at an appropriate level for you and has lots of interactive resources to explore, everything from why some people can taste bitter berries to how we clone mice or make glow in the dark jelly fish. </a:t>
            </a:r>
          </a:p>
          <a:p>
            <a:r>
              <a:rPr lang="en-GB" sz="1000" dirty="0">
                <a:hlinkClick r:id="rId5"/>
              </a:rPr>
              <a:t>http://learn.genetics.utah.edu/</a:t>
            </a:r>
            <a:r>
              <a:rPr lang="en-GB" sz="1000" dirty="0"/>
              <a:t>   </a:t>
            </a:r>
          </a:p>
        </p:txBody>
      </p:sp>
      <p:sp>
        <p:nvSpPr>
          <p:cNvPr id="10" name="TextBox 9"/>
          <p:cNvSpPr txBox="1"/>
          <p:nvPr/>
        </p:nvSpPr>
        <p:spPr>
          <a:xfrm>
            <a:off x="4299717" y="6301024"/>
            <a:ext cx="2206353" cy="2092881"/>
          </a:xfrm>
          <a:prstGeom prst="rect">
            <a:avLst/>
          </a:prstGeom>
          <a:noFill/>
        </p:spPr>
        <p:txBody>
          <a:bodyPr wrap="square" rtlCol="0">
            <a:spAutoFit/>
          </a:bodyPr>
          <a:lstStyle/>
          <a:p>
            <a:r>
              <a:rPr lang="en-GB" sz="1000" dirty="0"/>
              <a:t>Ok, so not a website, but a video you definitely want to watch. One of the first topics you will learn about is the amazing structure of the cell. This BBC film shows the fascinating workings of a cell… a touch more detailed than the “fried egg” model you might have seen. </a:t>
            </a:r>
          </a:p>
          <a:p>
            <a:r>
              <a:rPr lang="en-GB" sz="1000" dirty="0">
                <a:hlinkClick r:id="rId6"/>
              </a:rPr>
              <a:t>http://www.dailymotion.com/video/xzh0kb_the-hidden-life-of-the-cell_shortfilms</a:t>
            </a:r>
            <a:r>
              <a:rPr lang="en-GB" sz="1000" dirty="0"/>
              <a:t> </a:t>
            </a:r>
          </a:p>
          <a:p>
            <a:r>
              <a:rPr lang="en-GB" sz="1000" dirty="0"/>
              <a:t>If this link expires – google “BBC hidden life of the cell”</a:t>
            </a:r>
          </a:p>
        </p:txBody>
      </p:sp>
      <p:pic>
        <p:nvPicPr>
          <p:cNvPr id="2050" name="Picture 2" descr="http://images.entertainment.ie/images_content/rectangle/620x372/SecretLifeCel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4883" y="5203587"/>
            <a:ext cx="1881991" cy="858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vc.ac.uk/Media/Default/images/Study/ZSL%20standard%20black%20jpeg.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5659" y="1730152"/>
            <a:ext cx="1538488" cy="10256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84008" y="2826617"/>
            <a:ext cx="1759494" cy="1785104"/>
          </a:xfrm>
          <a:prstGeom prst="rect">
            <a:avLst/>
          </a:prstGeom>
          <a:noFill/>
        </p:spPr>
        <p:txBody>
          <a:bodyPr wrap="square" rtlCol="0">
            <a:spAutoFit/>
          </a:bodyPr>
          <a:lstStyle/>
          <a:p>
            <a:r>
              <a:rPr lang="en-GB" sz="1000" dirty="0"/>
              <a:t>In the summer you will most likely start to learn about Biodiversity and Evolution. Many Zoos have great websites, especially London Zoo. Read about some of the case studies on conservation, such as the Giant Pangolin, the only mammal with scales. </a:t>
            </a:r>
            <a:r>
              <a:rPr lang="en-GB" sz="1000" dirty="0">
                <a:hlinkClick r:id="rId9"/>
              </a:rPr>
              <a:t>https://www.zsl.org/conservation</a:t>
            </a:r>
            <a:r>
              <a:rPr lang="en-GB" sz="1000" dirty="0"/>
              <a:t> </a:t>
            </a:r>
          </a:p>
        </p:txBody>
      </p:sp>
      <p:pic>
        <p:nvPicPr>
          <p:cNvPr id="11" name="Picture 10"/>
          <p:cNvPicPr>
            <a:picLocks noChangeAspect="1"/>
          </p:cNvPicPr>
          <p:nvPr/>
        </p:nvPicPr>
        <p:blipFill rotWithShape="1">
          <a:blip r:embed="rId10"/>
          <a:srcRect l="19454" t="17318" r="21265" b="23850"/>
          <a:stretch/>
        </p:blipFill>
        <p:spPr>
          <a:xfrm>
            <a:off x="299953" y="5171192"/>
            <a:ext cx="1881991" cy="891070"/>
          </a:xfrm>
          <a:prstGeom prst="rect">
            <a:avLst/>
          </a:prstGeom>
        </p:spPr>
      </p:pic>
      <p:sp>
        <p:nvSpPr>
          <p:cNvPr id="15" name="TextBox 14"/>
          <p:cNvSpPr txBox="1"/>
          <p:nvPr/>
        </p:nvSpPr>
        <p:spPr>
          <a:xfrm>
            <a:off x="299953" y="6301024"/>
            <a:ext cx="1759494" cy="1169551"/>
          </a:xfrm>
          <a:prstGeom prst="rect">
            <a:avLst/>
          </a:prstGeom>
          <a:noFill/>
        </p:spPr>
        <p:txBody>
          <a:bodyPr wrap="square" rtlCol="0">
            <a:spAutoFit/>
          </a:bodyPr>
          <a:lstStyle/>
          <a:p>
            <a:r>
              <a:rPr lang="en-GB" sz="1000" dirty="0"/>
              <a:t>DNA from the beginning is full of interactive animations that tell the story of DNA from its discovery through to advanced year 13 concepts. One to book mark! </a:t>
            </a:r>
          </a:p>
          <a:p>
            <a:r>
              <a:rPr lang="en-GB" sz="1000" dirty="0">
                <a:hlinkClick r:id="rId11"/>
              </a:rPr>
              <a:t>http://www.dnaftb.org/</a:t>
            </a:r>
            <a:r>
              <a:rPr lang="en-GB" sz="1000" dirty="0"/>
              <a:t> </a:t>
            </a:r>
          </a:p>
        </p:txBody>
      </p:sp>
      <p:pic>
        <p:nvPicPr>
          <p:cNvPr id="17" name="Picture 16"/>
          <p:cNvPicPr>
            <a:picLocks noChangeAspect="1"/>
          </p:cNvPicPr>
          <p:nvPr/>
        </p:nvPicPr>
        <p:blipFill>
          <a:blip r:embed="rId12"/>
          <a:stretch>
            <a:fillRect/>
          </a:stretch>
        </p:blipFill>
        <p:spPr>
          <a:xfrm>
            <a:off x="5734050" y="105347"/>
            <a:ext cx="1123950" cy="542836"/>
          </a:xfrm>
          <a:prstGeom prst="rect">
            <a:avLst/>
          </a:prstGeom>
        </p:spPr>
      </p:pic>
      <p:sp>
        <p:nvSpPr>
          <p:cNvPr id="18" name="TextBox 17"/>
          <p:cNvSpPr txBox="1"/>
          <p:nvPr/>
        </p:nvSpPr>
        <p:spPr>
          <a:xfrm>
            <a:off x="297866" y="376765"/>
            <a:ext cx="4794834" cy="400110"/>
          </a:xfrm>
          <a:prstGeom prst="rect">
            <a:avLst/>
          </a:prstGeom>
          <a:noFill/>
        </p:spPr>
        <p:txBody>
          <a:bodyPr wrap="square" rtlCol="0">
            <a:spAutoFit/>
          </a:bodyPr>
          <a:lstStyle/>
          <a:p>
            <a:r>
              <a:rPr lang="en-GB" sz="2000" b="1" dirty="0">
                <a:solidFill>
                  <a:schemeClr val="accent2">
                    <a:lumMod val="75000"/>
                  </a:schemeClr>
                </a:solidFill>
              </a:rPr>
              <a:t>Science websites</a:t>
            </a:r>
          </a:p>
        </p:txBody>
      </p:sp>
      <p:sp>
        <p:nvSpPr>
          <p:cNvPr id="19" name="Rectangle 18"/>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67203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5734050" y="105347"/>
            <a:ext cx="1123950" cy="542836"/>
          </a:xfrm>
          <a:prstGeom prst="rect">
            <a:avLst/>
          </a:prstGeom>
        </p:spPr>
      </p:pic>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748" y="2736320"/>
            <a:ext cx="1837759" cy="1485209"/>
          </a:xfrm>
          <a:prstGeom prst="rect">
            <a:avLst/>
          </a:prstGeom>
        </p:spPr>
      </p:pic>
      <p:pic>
        <p:nvPicPr>
          <p:cNvPr id="3074" name="Picture 2" descr="https://darkenednotdormant.files.wordpress.com/2013/11/hl2helicon-mb_r16_s4-retouched-edit2.png?w=628&amp;h=55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146549" y="174608"/>
            <a:ext cx="1402716" cy="1244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7602" y="944193"/>
            <a:ext cx="3237597" cy="117500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050" dirty="0"/>
              <a:t>Day 4 of the holidays and boredom has set in? </a:t>
            </a:r>
          </a:p>
          <a:p>
            <a:pPr algn="just">
              <a:lnSpc>
                <a:spcPct val="114000"/>
              </a:lnSpc>
            </a:pPr>
            <a:r>
              <a:rPr lang="en-GB" sz="1050" dirty="0"/>
              <a:t>There are loads of citizen science projects you can take part in either from the comfort of your bedroom, out and about, or when on holiday. Wikipedia does a comprehensive list of all the current projects taking place. Google ‘citizen science project’</a:t>
            </a:r>
          </a:p>
        </p:txBody>
      </p:sp>
      <p:pic>
        <p:nvPicPr>
          <p:cNvPr id="3076" name="Picture 4" descr="Bumblebee Conservation Tru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2229" y="1469661"/>
            <a:ext cx="2044212" cy="6198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northwaleswildlifetrust.org.uk/sites/default/files/images/OPAL_EN_Ladybird_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963" y="2530866"/>
            <a:ext cx="1701663" cy="12240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4.bp.blogspot.com/-VDuPfgBsbKY/UbozDPoppaI/AAAAAAAAAVA/-oYESqOxxhE/s1600/Screen+shot+2013-06-13+at+23.00.2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48723" y="5071466"/>
            <a:ext cx="2090759" cy="14429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s-media-cache-ak0.pinimg.com/736x/b7/37/b8/b737b8e9ad3812415fb316691a3a5ff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5631" y="7932665"/>
            <a:ext cx="2863863" cy="13657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8" name="TextBox 17"/>
          <p:cNvSpPr txBox="1"/>
          <p:nvPr/>
        </p:nvSpPr>
        <p:spPr>
          <a:xfrm>
            <a:off x="189625" y="5711119"/>
            <a:ext cx="4259098" cy="18366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b="1" dirty="0"/>
              <a:t>Want to stand above the rest when it comes to UCAS? Now is the time to act. </a:t>
            </a:r>
          </a:p>
          <a:p>
            <a:pPr>
              <a:lnSpc>
                <a:spcPct val="114000"/>
              </a:lnSpc>
            </a:pPr>
            <a:r>
              <a:rPr lang="en-GB" sz="1000" b="1" dirty="0"/>
              <a:t>MOOCs are online courses run by nearly all Universities. They are short FREE courses that you take part in. They are usually quite specialist, but aimed at the public, not the genius! </a:t>
            </a:r>
          </a:p>
          <a:p>
            <a:pPr>
              <a:lnSpc>
                <a:spcPct val="114000"/>
              </a:lnSpc>
            </a:pPr>
            <a:r>
              <a:rPr lang="en-GB" sz="1000" b="1" dirty="0"/>
              <a:t>There are lots of websites that help you find a course, such as edX and Future learn. </a:t>
            </a:r>
          </a:p>
          <a:p>
            <a:pPr>
              <a:lnSpc>
                <a:spcPct val="114000"/>
              </a:lnSpc>
            </a:pPr>
            <a:r>
              <a:rPr lang="en-GB" sz="1000" b="1" dirty="0"/>
              <a:t>You can take part in any course, but there are usually start and finish dates. They mostly involve taking part in web chats, watching videos and interactives. </a:t>
            </a:r>
          </a:p>
        </p:txBody>
      </p:sp>
      <p:sp>
        <p:nvSpPr>
          <p:cNvPr id="19" name="TextBox 18"/>
          <p:cNvSpPr txBox="1"/>
          <p:nvPr/>
        </p:nvSpPr>
        <p:spPr>
          <a:xfrm>
            <a:off x="4528629" y="6616285"/>
            <a:ext cx="2103290" cy="8592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246" dirty="0"/>
              <a:t>Completing a MOOC will look great on your Personal statement and they are dead easy to take part in!</a:t>
            </a:r>
          </a:p>
        </p:txBody>
      </p:sp>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b="12909"/>
          <a:stretch/>
        </p:blipFill>
        <p:spPr>
          <a:xfrm>
            <a:off x="1061125" y="4812232"/>
            <a:ext cx="2294506" cy="819236"/>
          </a:xfrm>
          <a:prstGeom prst="rect">
            <a:avLst/>
          </a:prstGeom>
        </p:spPr>
      </p:pic>
      <p:pic>
        <p:nvPicPr>
          <p:cNvPr id="21" name="Picture 6" descr="http://edtechreview.in/images/Daily/EdTechTrends/what_is_mooc.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964" y="7800086"/>
            <a:ext cx="2401936" cy="17242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5812" y="2135323"/>
            <a:ext cx="1486107" cy="485843"/>
          </a:xfrm>
          <a:prstGeom prst="rect">
            <a:avLst/>
          </a:prstGeom>
        </p:spPr>
      </p:pic>
      <p:pic>
        <p:nvPicPr>
          <p:cNvPr id="9" name="Picture 8" descr="Screen Clippi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64927" y="2666878"/>
            <a:ext cx="2527541" cy="547497"/>
          </a:xfrm>
          <a:prstGeom prst="rect">
            <a:avLst/>
          </a:prstGeom>
        </p:spPr>
      </p:pic>
      <p:pic>
        <p:nvPicPr>
          <p:cNvPr id="11" name="Picture 10"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05520" y="4282326"/>
            <a:ext cx="2526399" cy="441507"/>
          </a:xfrm>
          <a:prstGeom prst="rect">
            <a:avLst/>
          </a:prstGeom>
        </p:spPr>
      </p:pic>
      <p:pic>
        <p:nvPicPr>
          <p:cNvPr id="22" name="Picture 21"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55631" y="3477891"/>
            <a:ext cx="991461" cy="718450"/>
          </a:xfrm>
          <a:prstGeom prst="rect">
            <a:avLst/>
          </a:prstGeom>
        </p:spPr>
      </p:pic>
      <p:pic>
        <p:nvPicPr>
          <p:cNvPr id="23" name="Picture 22" descr="Screen Clippi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2830" y="3904925"/>
            <a:ext cx="2923934" cy="827656"/>
          </a:xfrm>
          <a:prstGeom prst="rect">
            <a:avLst/>
          </a:prstGeom>
        </p:spPr>
      </p:pic>
      <p:sp>
        <p:nvSpPr>
          <p:cNvPr id="24" name="TextBox 23"/>
          <p:cNvSpPr txBox="1"/>
          <p:nvPr/>
        </p:nvSpPr>
        <p:spPr>
          <a:xfrm>
            <a:off x="297866" y="376765"/>
            <a:ext cx="4794834" cy="400110"/>
          </a:xfrm>
          <a:prstGeom prst="rect">
            <a:avLst/>
          </a:prstGeom>
          <a:noFill/>
        </p:spPr>
        <p:txBody>
          <a:bodyPr wrap="square" rtlCol="0">
            <a:spAutoFit/>
          </a:bodyPr>
          <a:lstStyle/>
          <a:p>
            <a:r>
              <a:rPr lang="en-GB" sz="2000" b="1" dirty="0">
                <a:solidFill>
                  <a:schemeClr val="accent2">
                    <a:lumMod val="75000"/>
                  </a:schemeClr>
                </a:solidFill>
              </a:rPr>
              <a:t>Science: Things to do!</a:t>
            </a:r>
          </a:p>
        </p:txBody>
      </p:sp>
      <p:sp>
        <p:nvSpPr>
          <p:cNvPr id="25" name="Rectangle 2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50625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47144" y="463517"/>
            <a:ext cx="4786906" cy="369332"/>
          </a:xfrm>
          <a:prstGeom prst="rect">
            <a:avLst/>
          </a:prstGeom>
          <a:noFill/>
        </p:spPr>
        <p:txBody>
          <a:bodyPr wrap="square" lIns="91440" tIns="45720" rIns="91440" bIns="45720">
            <a:spAutoFit/>
            <a:scene3d>
              <a:camera prst="perspectiveLeft"/>
              <a:lightRig rig="threePt" dir="t"/>
            </a:scene3d>
          </a:bodyPr>
          <a:lstStyle/>
          <a:p>
            <a:r>
              <a:rPr lang="en-GB" b="1" dirty="0"/>
              <a:t>A Level Biology Transition Baseline Assessment</a:t>
            </a:r>
            <a:endParaRPr lang="en-GB" dirty="0"/>
          </a:p>
        </p:txBody>
      </p:sp>
      <p:sp>
        <p:nvSpPr>
          <p:cNvPr id="9" name="TextBox 8"/>
          <p:cNvSpPr txBox="1"/>
          <p:nvPr/>
        </p:nvSpPr>
        <p:spPr>
          <a:xfrm>
            <a:off x="282388" y="994244"/>
            <a:ext cx="6410511" cy="6186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dirty="0"/>
              <a:t>The following 40 minute test is designed to test your recall, analysis and evaluative skills and knowledge.</a:t>
            </a:r>
          </a:p>
          <a:p>
            <a:pPr>
              <a:lnSpc>
                <a:spcPct val="114000"/>
              </a:lnSpc>
            </a:pPr>
            <a:r>
              <a:rPr lang="en-GB" sz="1000" dirty="0"/>
              <a:t>Remember to use your exam technique: look at the command words and the number of marks each question is worth.</a:t>
            </a:r>
          </a:p>
          <a:p>
            <a:pPr>
              <a:lnSpc>
                <a:spcPct val="114000"/>
              </a:lnSpc>
            </a:pPr>
            <a:r>
              <a:rPr lang="en-GB" sz="1000" dirty="0"/>
              <a:t>A suggested mark scheme is provided for you to check your answers.</a:t>
            </a:r>
          </a:p>
        </p:txBody>
      </p:sp>
      <p:pic>
        <p:nvPicPr>
          <p:cNvPr id="10" name="Picture 9"/>
          <p:cNvPicPr>
            <a:picLocks noChangeAspect="1"/>
          </p:cNvPicPr>
          <p:nvPr/>
        </p:nvPicPr>
        <p:blipFill>
          <a:blip r:embed="rId2"/>
          <a:stretch>
            <a:fillRect/>
          </a:stretch>
        </p:blipFill>
        <p:spPr>
          <a:xfrm>
            <a:off x="5734050" y="105347"/>
            <a:ext cx="1123950" cy="542836"/>
          </a:xfrm>
          <a:prstGeom prst="rect">
            <a:avLst/>
          </a:prstGeom>
        </p:spPr>
      </p:pic>
      <p:sp>
        <p:nvSpPr>
          <p:cNvPr id="5" name="TextBox 4"/>
          <p:cNvSpPr txBox="1"/>
          <p:nvPr/>
        </p:nvSpPr>
        <p:spPr>
          <a:xfrm>
            <a:off x="282389" y="2074459"/>
            <a:ext cx="5990074" cy="7632859"/>
          </a:xfrm>
          <a:prstGeom prst="rect">
            <a:avLst/>
          </a:prstGeom>
          <a:noFill/>
        </p:spPr>
        <p:txBody>
          <a:bodyPr wrap="square" rtlCol="0">
            <a:spAutoFit/>
          </a:bodyPr>
          <a:lstStyle/>
          <a:p>
            <a:pPr marL="228600" indent="-228600">
              <a:buAutoNum type="arabicPeriod"/>
            </a:pPr>
            <a:r>
              <a:rPr lang="en-GB" sz="1000" dirty="0"/>
              <a:t>a) What are the four base pairs found in DNA?</a:t>
            </a:r>
          </a:p>
          <a:p>
            <a:endParaRPr lang="en-GB" sz="1000" dirty="0"/>
          </a:p>
          <a:p>
            <a:r>
              <a:rPr lang="en-GB" sz="1000" dirty="0"/>
              <a:t>         ……………………………………………………………………………………………………………………………………………………………………….</a:t>
            </a:r>
          </a:p>
          <a:p>
            <a:r>
              <a:rPr lang="en-GB" sz="1000" dirty="0"/>
              <a:t>												(2)</a:t>
            </a:r>
          </a:p>
          <a:p>
            <a:endParaRPr lang="en-GB" sz="1000" dirty="0"/>
          </a:p>
          <a:p>
            <a:r>
              <a:rPr lang="en-GB" sz="1000" dirty="0"/>
              <a:t>        b) What does DNA code for?</a:t>
            </a:r>
          </a:p>
          <a:p>
            <a:endParaRPr lang="en-GB" sz="1000" dirty="0"/>
          </a:p>
          <a:p>
            <a:r>
              <a:rPr lang="en-GB" sz="1000" dirty="0"/>
              <a:t>         ……………………………………………………………………………………………………………………………………………………………………….</a:t>
            </a:r>
          </a:p>
          <a:p>
            <a:r>
              <a:rPr lang="en-GB" sz="1000" dirty="0"/>
              <a:t>												(1)</a:t>
            </a:r>
          </a:p>
          <a:p>
            <a:endParaRPr lang="en-GB" sz="1000" dirty="0"/>
          </a:p>
          <a:p>
            <a:r>
              <a:rPr lang="en-GB" sz="1000" dirty="0"/>
              <a:t>        c) Which organelle in a cell carries out this function?</a:t>
            </a:r>
          </a:p>
          <a:p>
            <a:endParaRPr lang="en-GB" sz="1000" dirty="0"/>
          </a:p>
          <a:p>
            <a:r>
              <a:rPr lang="en-GB" sz="1000" dirty="0"/>
              <a:t>         ……………………………………………………………………………………………………………………………………………………………………….</a:t>
            </a:r>
          </a:p>
          <a:p>
            <a:r>
              <a:rPr lang="en-GB" sz="1000" dirty="0"/>
              <a:t>												(1)</a:t>
            </a:r>
          </a:p>
          <a:p>
            <a:endParaRPr lang="en-GB" sz="1000" dirty="0"/>
          </a:p>
          <a:p>
            <a:r>
              <a:rPr lang="en-GB" sz="1000" dirty="0"/>
              <a:t>2. a)  What theory did Charles Darwin propose?</a:t>
            </a:r>
          </a:p>
          <a:p>
            <a:endParaRPr lang="en-GB" sz="1000" dirty="0"/>
          </a:p>
          <a:p>
            <a:r>
              <a:rPr lang="en-GB" sz="1000" dirty="0"/>
              <a:t>       ……………………………………………………………………………………………………………………………………………………………………….</a:t>
            </a:r>
          </a:p>
          <a:p>
            <a:r>
              <a:rPr lang="en-GB" sz="1000" dirty="0"/>
              <a:t>												(1)</a:t>
            </a:r>
          </a:p>
          <a:p>
            <a:endParaRPr lang="en-GB" sz="1000" dirty="0"/>
          </a:p>
          <a:p>
            <a:r>
              <a:rPr lang="en-GB" sz="1000" dirty="0"/>
              <a:t>    b) Why did many people not believe Darwin at the time?</a:t>
            </a:r>
          </a:p>
          <a:p>
            <a:endParaRPr lang="en-GB" sz="1000" dirty="0"/>
          </a:p>
          <a:p>
            <a:r>
              <a:rPr lang="en-GB" sz="1000" dirty="0"/>
              <a:t>       ……………………………………………………………………………………………………………………………………………………………………….</a:t>
            </a:r>
          </a:p>
          <a:p>
            <a:r>
              <a:rPr lang="en-GB" sz="1000" dirty="0"/>
              <a:t>												(1)</a:t>
            </a:r>
          </a:p>
          <a:p>
            <a:endParaRPr lang="en-GB" sz="1000" dirty="0"/>
          </a:p>
          <a:p>
            <a:r>
              <a:rPr lang="en-GB" sz="1000" dirty="0"/>
              <a:t>    c) Describe how fossils are formed.</a:t>
            </a:r>
          </a:p>
          <a:p>
            <a:endParaRPr lang="en-GB" sz="1000" dirty="0"/>
          </a:p>
          <a:p>
            <a:r>
              <a:rPr lang="en-GB" sz="1000" dirty="0"/>
              <a:t>      ……………………………………………………………………………………………………………………………………………………………………….</a:t>
            </a:r>
          </a:p>
          <a:p>
            <a:endParaRPr lang="en-GB" sz="1000" dirty="0"/>
          </a:p>
          <a:p>
            <a:r>
              <a:rPr lang="en-GB" sz="1000" dirty="0"/>
              <a:t>      ……………………………………………………………………………………………………………………………………………………………………….</a:t>
            </a:r>
          </a:p>
          <a:p>
            <a:r>
              <a:rPr lang="en-GB" sz="1000" dirty="0"/>
              <a:t>												    </a:t>
            </a:r>
          </a:p>
          <a:p>
            <a:r>
              <a:rPr lang="en-GB" sz="1000" dirty="0"/>
              <a:t>      ……………………………………………………………………………………………………………………………………………………………………….</a:t>
            </a:r>
          </a:p>
          <a:p>
            <a:r>
              <a:rPr lang="en-GB" sz="1000" dirty="0"/>
              <a:t>												(3)</a:t>
            </a:r>
          </a:p>
          <a:p>
            <a:endParaRPr lang="en-GB" sz="1000" dirty="0"/>
          </a:p>
          <a:p>
            <a:r>
              <a:rPr lang="en-GB" sz="1000" dirty="0"/>
              <a:t>    d) The fossil record shows us that there have been some species that have formed and some that have </a:t>
            </a:r>
          </a:p>
          <a:p>
            <a:r>
              <a:rPr lang="en-GB" sz="1000" dirty="0"/>
              <a:t>         become extinct.</a:t>
            </a:r>
          </a:p>
          <a:p>
            <a:r>
              <a:rPr lang="en-GB" sz="1000" dirty="0"/>
              <a:t>         i) What is meant by the term ‘species’?</a:t>
            </a:r>
          </a:p>
          <a:p>
            <a:endParaRPr lang="en-GB" sz="1000" dirty="0"/>
          </a:p>
          <a:p>
            <a:r>
              <a:rPr lang="en-GB" sz="1000" dirty="0"/>
              <a:t>        ……………………………………………………………………………………………………………………………………………………………………….</a:t>
            </a:r>
          </a:p>
          <a:p>
            <a:r>
              <a:rPr lang="en-GB" sz="1000" dirty="0"/>
              <a:t>												(2)</a:t>
            </a:r>
          </a:p>
          <a:p>
            <a:endParaRPr lang="en-GB" sz="1000" dirty="0"/>
          </a:p>
          <a:p>
            <a:r>
              <a:rPr lang="en-GB" sz="1000" dirty="0"/>
              <a:t>         ii) Describe how a new species may arise:</a:t>
            </a:r>
          </a:p>
          <a:p>
            <a:endParaRPr lang="en-GB" sz="1000" dirty="0"/>
          </a:p>
          <a:p>
            <a:r>
              <a:rPr lang="en-GB" sz="1000" dirty="0"/>
              <a:t>        ……………………………………………………………………………………………………………………………………………………………………….</a:t>
            </a:r>
          </a:p>
          <a:p>
            <a:r>
              <a:rPr lang="en-GB" sz="1000" dirty="0"/>
              <a:t>												     </a:t>
            </a:r>
          </a:p>
          <a:p>
            <a:r>
              <a:rPr lang="en-GB" sz="1000" dirty="0"/>
              <a:t>        ……………………………………………………………………………………………………………………………………………………………………….</a:t>
            </a:r>
          </a:p>
          <a:p>
            <a:r>
              <a:rPr lang="en-GB" sz="1000" dirty="0"/>
              <a:t>												</a:t>
            </a:r>
          </a:p>
          <a:p>
            <a:r>
              <a:rPr lang="en-GB" sz="1000" dirty="0"/>
              <a:t>        …………………………………………………………………………………………………………………………………………………………………(3) </a:t>
            </a:r>
          </a:p>
        </p:txBody>
      </p:sp>
      <p:sp>
        <p:nvSpPr>
          <p:cNvPr id="6" name="Rectangle 5"/>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568855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734050" y="105347"/>
            <a:ext cx="1123950" cy="542836"/>
          </a:xfrm>
          <a:prstGeom prst="rect">
            <a:avLst/>
          </a:prstGeom>
        </p:spPr>
      </p:pic>
      <p:sp>
        <p:nvSpPr>
          <p:cNvPr id="4" name="TextBox 3"/>
          <p:cNvSpPr txBox="1"/>
          <p:nvPr/>
        </p:nvSpPr>
        <p:spPr>
          <a:xfrm>
            <a:off x="613611" y="505326"/>
            <a:ext cx="5775157" cy="8337667"/>
          </a:xfrm>
          <a:prstGeom prst="rect">
            <a:avLst/>
          </a:prstGeom>
          <a:noFill/>
        </p:spPr>
        <p:txBody>
          <a:bodyPr wrap="square" rtlCol="0">
            <a:spAutoFit/>
          </a:bodyPr>
          <a:lstStyle/>
          <a:p>
            <a:pPr marL="228600" indent="-228600">
              <a:lnSpc>
                <a:spcPct val="114000"/>
              </a:lnSpc>
              <a:buAutoNum type="arabicPeriod" startAt="3"/>
            </a:pPr>
            <a:r>
              <a:rPr lang="en-GB" sz="1000" dirty="0"/>
              <a:t>Ecologists regularly study habitats to measure the species present and the effect of any changes.</a:t>
            </a:r>
          </a:p>
          <a:p>
            <a:pPr>
              <a:lnSpc>
                <a:spcPct val="114000"/>
              </a:lnSpc>
            </a:pPr>
            <a:r>
              <a:rPr lang="en-GB" sz="1000" dirty="0"/>
              <a:t>         One team of ecologists investigated the habitat shown in the picture below:</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gn="ctr">
              <a:lnSpc>
                <a:spcPct val="114000"/>
              </a:lnSpc>
            </a:pPr>
            <a:r>
              <a:rPr lang="en-GB" sz="1000" dirty="0"/>
              <a:t> </a:t>
            </a:r>
            <a:r>
              <a:rPr lang="en-GB" sz="800" dirty="0"/>
              <a:t>Image taken from http://www.macaulay.ac.uk/soilquality/Dune%20Succession.pdf</a:t>
            </a:r>
          </a:p>
          <a:p>
            <a:pPr>
              <a:lnSpc>
                <a:spcPct val="114000"/>
              </a:lnSpc>
            </a:pPr>
            <a:endParaRPr lang="en-GB" sz="1000" dirty="0"/>
          </a:p>
          <a:p>
            <a:pPr>
              <a:lnSpc>
                <a:spcPct val="114000"/>
              </a:lnSpc>
            </a:pPr>
            <a:r>
              <a:rPr lang="en-GB" sz="1000" dirty="0"/>
              <a:t>     a) Define the following keywords:</a:t>
            </a:r>
          </a:p>
          <a:p>
            <a:pPr>
              <a:lnSpc>
                <a:spcPct val="114000"/>
              </a:lnSpc>
            </a:pPr>
            <a:r>
              <a:rPr lang="en-GB" sz="1000" dirty="0"/>
              <a:t>     i) Population</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ii) Community</a:t>
            </a:r>
          </a:p>
          <a:p>
            <a:pPr>
              <a:lnSpc>
                <a:spcPct val="114000"/>
              </a:lnSpc>
            </a:pPr>
            <a:endParaRPr lang="en-GB" sz="1000" dirty="0"/>
          </a:p>
          <a:p>
            <a:pPr>
              <a:lnSpc>
                <a:spcPct val="114000"/>
              </a:lnSpc>
            </a:pPr>
            <a:r>
              <a:rPr lang="en-GB" sz="1000" dirty="0"/>
              <a:t>     …………………………………………………………………………………………………………………………………………………………………</a:t>
            </a:r>
          </a:p>
          <a:p>
            <a:pPr>
              <a:lnSpc>
                <a:spcPct val="114000"/>
              </a:lnSpc>
            </a:pPr>
            <a:r>
              <a:rPr lang="en-GB" sz="1000" dirty="0"/>
              <a:t>											(2)</a:t>
            </a:r>
          </a:p>
          <a:p>
            <a:pPr>
              <a:lnSpc>
                <a:spcPct val="114000"/>
              </a:lnSpc>
            </a:pPr>
            <a:endParaRPr lang="en-GB" sz="1000" dirty="0"/>
          </a:p>
          <a:p>
            <a:pPr>
              <a:lnSpc>
                <a:spcPct val="114000"/>
              </a:lnSpc>
            </a:pPr>
            <a:r>
              <a:rPr lang="en-GB" sz="1000" dirty="0"/>
              <a:t>    b) Give an example of one biotic factor and one abiotic factor that would be present in this habitat</a:t>
            </a:r>
          </a:p>
          <a:p>
            <a:pPr>
              <a:lnSpc>
                <a:spcPct val="114000"/>
              </a:lnSpc>
            </a:pPr>
            <a:endParaRPr lang="en-GB" sz="1000" dirty="0"/>
          </a:p>
          <a:p>
            <a:pPr>
              <a:lnSpc>
                <a:spcPct val="114000"/>
              </a:lnSpc>
            </a:pPr>
            <a:r>
              <a:rPr lang="en-GB" sz="1000" dirty="0"/>
              <a:t>     Biotic: ………………………………………………………………………………………………………………………………………………………</a:t>
            </a:r>
          </a:p>
          <a:p>
            <a:pPr>
              <a:lnSpc>
                <a:spcPct val="114000"/>
              </a:lnSpc>
            </a:pPr>
            <a:endParaRPr lang="en-GB" sz="1000" dirty="0"/>
          </a:p>
          <a:p>
            <a:pPr>
              <a:lnSpc>
                <a:spcPct val="114000"/>
              </a:lnSpc>
            </a:pPr>
            <a:r>
              <a:rPr lang="en-GB" sz="1000" dirty="0"/>
              <a:t>     Abiotic: ……………………………………………………………………………………………………………………………………………………… </a:t>
            </a:r>
          </a:p>
          <a:p>
            <a:pPr>
              <a:lnSpc>
                <a:spcPct val="114000"/>
              </a:lnSpc>
            </a:pPr>
            <a:r>
              <a:rPr lang="en-GB" sz="1000" dirty="0"/>
              <a:t>											(2)</a:t>
            </a:r>
          </a:p>
          <a:p>
            <a:pPr>
              <a:lnSpc>
                <a:spcPct val="114000"/>
              </a:lnSpc>
            </a:pPr>
            <a:r>
              <a:rPr lang="en-GB" sz="1000" dirty="0"/>
              <a:t>    c) Describe how the ecologists would go about measuring the species present between the coast and the  </a:t>
            </a:r>
          </a:p>
          <a:p>
            <a:pPr>
              <a:lnSpc>
                <a:spcPct val="114000"/>
              </a:lnSpc>
            </a:pPr>
            <a:r>
              <a:rPr lang="en-GB" sz="1000" dirty="0"/>
              <a:t>        inland.</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(6)</a:t>
            </a:r>
          </a:p>
          <a:p>
            <a:pPr>
              <a:lnSpc>
                <a:spcPct val="114000"/>
              </a:lnSpc>
            </a:pPr>
            <a:endParaRPr lang="en-GB" sz="1000" dirty="0"/>
          </a:p>
          <a:p>
            <a:pPr>
              <a:lnSpc>
                <a:spcPct val="114000"/>
              </a:lnSpc>
            </a:pPr>
            <a:endParaRPr lang="en-GB" sz="1000" dirty="0"/>
          </a:p>
        </p:txBody>
      </p:sp>
      <p:pic>
        <p:nvPicPr>
          <p:cNvPr id="2" name="Picture 1"/>
          <p:cNvPicPr>
            <a:picLocks noChangeAspect="1"/>
          </p:cNvPicPr>
          <p:nvPr/>
        </p:nvPicPr>
        <p:blipFill rotWithShape="1">
          <a:blip r:embed="rId3"/>
          <a:srcRect t="17891"/>
          <a:stretch/>
        </p:blipFill>
        <p:spPr>
          <a:xfrm>
            <a:off x="1308092" y="1113502"/>
            <a:ext cx="4386193" cy="1327356"/>
          </a:xfrm>
          <a:prstGeom prst="rect">
            <a:avLst/>
          </a:prstGeom>
        </p:spPr>
      </p:pic>
      <p:sp>
        <p:nvSpPr>
          <p:cNvPr id="6" name="Rectangle 5"/>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421111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611" y="505326"/>
            <a:ext cx="5775157" cy="9109610"/>
          </a:xfrm>
          <a:prstGeom prst="rect">
            <a:avLst/>
          </a:prstGeom>
          <a:noFill/>
        </p:spPr>
        <p:txBody>
          <a:bodyPr wrap="square" rtlCol="0">
            <a:spAutoFit/>
          </a:bodyPr>
          <a:lstStyle/>
          <a:p>
            <a:pPr>
              <a:lnSpc>
                <a:spcPct val="114000"/>
              </a:lnSpc>
            </a:pPr>
            <a:r>
              <a:rPr lang="en-GB" sz="1000" dirty="0"/>
              <a:t>4. Every living organism is made of cells.</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gn="ctr">
              <a:lnSpc>
                <a:spcPct val="114000"/>
              </a:lnSpc>
            </a:pPr>
            <a:r>
              <a:rPr lang="en-GB" sz="800" dirty="0"/>
              <a:t>Image taken from http://prestigebux.com/worksheet/label-an-animal-cell-worksheet</a:t>
            </a:r>
          </a:p>
          <a:p>
            <a:pPr>
              <a:lnSpc>
                <a:spcPct val="114000"/>
              </a:lnSpc>
            </a:pPr>
            <a:endParaRPr lang="en-GB" sz="1000" dirty="0"/>
          </a:p>
          <a:p>
            <a:pPr>
              <a:lnSpc>
                <a:spcPct val="114000"/>
              </a:lnSpc>
            </a:pPr>
            <a:r>
              <a:rPr lang="en-GB" sz="1000" dirty="0"/>
              <a:t>     a) Label the following parts of the animal cell:</a:t>
            </a:r>
          </a:p>
          <a:p>
            <a:pPr>
              <a:lnSpc>
                <a:spcPct val="114000"/>
              </a:lnSpc>
            </a:pPr>
            <a:endParaRPr lang="en-GB" sz="1000" dirty="0"/>
          </a:p>
          <a:p>
            <a:pPr>
              <a:lnSpc>
                <a:spcPct val="114000"/>
              </a:lnSpc>
            </a:pPr>
            <a:r>
              <a:rPr lang="en-GB" sz="1000" dirty="0"/>
              <a:t>         2 ……………………………………………………………………………………………………………………………………………………………      </a:t>
            </a:r>
          </a:p>
          <a:p>
            <a:pPr>
              <a:lnSpc>
                <a:spcPct val="114000"/>
              </a:lnSpc>
            </a:pPr>
            <a:endParaRPr lang="en-GB" sz="1000" dirty="0"/>
          </a:p>
          <a:p>
            <a:pPr>
              <a:lnSpc>
                <a:spcPct val="114000"/>
              </a:lnSpc>
            </a:pPr>
            <a:r>
              <a:rPr lang="en-GB" sz="1000" dirty="0"/>
              <a:t>         5 ……..……………………………………………………………………………………………………………………………………………………</a:t>
            </a:r>
          </a:p>
          <a:p>
            <a:pPr>
              <a:lnSpc>
                <a:spcPct val="114000"/>
              </a:lnSpc>
            </a:pPr>
            <a:endParaRPr lang="en-GB" sz="1000" dirty="0"/>
          </a:p>
          <a:p>
            <a:pPr>
              <a:lnSpc>
                <a:spcPct val="114000"/>
              </a:lnSpc>
            </a:pPr>
            <a:r>
              <a:rPr lang="en-GB" sz="1000" dirty="0"/>
              <a:t>         8 …………………………………………………………………………………………………………………………………………………………..</a:t>
            </a:r>
          </a:p>
          <a:p>
            <a:pPr>
              <a:lnSpc>
                <a:spcPct val="114000"/>
              </a:lnSpc>
            </a:pPr>
            <a:r>
              <a:rPr lang="en-GB" sz="1000" dirty="0"/>
              <a:t>											(3)</a:t>
            </a:r>
          </a:p>
          <a:p>
            <a:pPr>
              <a:lnSpc>
                <a:spcPct val="114000"/>
              </a:lnSpc>
            </a:pPr>
            <a:r>
              <a:rPr lang="en-GB" sz="1000" dirty="0"/>
              <a:t>    b) Describe how is the structure of the cell membrane related to its function?</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(3)</a:t>
            </a:r>
          </a:p>
          <a:p>
            <a:pPr>
              <a:lnSpc>
                <a:spcPct val="114000"/>
              </a:lnSpc>
            </a:pPr>
            <a:endParaRPr lang="en-GB" sz="1000" dirty="0"/>
          </a:p>
          <a:p>
            <a:pPr>
              <a:lnSpc>
                <a:spcPct val="114000"/>
              </a:lnSpc>
            </a:pPr>
            <a:r>
              <a:rPr lang="en-GB" sz="1000" dirty="0"/>
              <a:t>5. A medical research team investigated how quickly the body deals with glucose after a meal. They studied the blood glucose concentration of people who exercised versus those who did not.</a:t>
            </a:r>
          </a:p>
          <a:p>
            <a:pPr>
              <a:lnSpc>
                <a:spcPct val="114000"/>
              </a:lnSpc>
            </a:pPr>
            <a:r>
              <a:rPr lang="en-GB" sz="1000" dirty="0"/>
              <a:t>Here are their results:</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gn="ctr">
              <a:lnSpc>
                <a:spcPct val="114000"/>
              </a:lnSpc>
            </a:pPr>
            <a:r>
              <a:rPr lang="en-GB" sz="800" dirty="0"/>
              <a:t>Image taken from </a:t>
            </a:r>
            <a:r>
              <a:rPr lang="en-GB" sz="800" dirty="0">
                <a:hlinkClick r:id="rId2"/>
              </a:rPr>
              <a:t>https://memoirsofanamnesic.wordpress.com/category/blood-glucose/</a:t>
            </a:r>
            <a:endParaRPr lang="en-GB" sz="800" dirty="0"/>
          </a:p>
          <a:p>
            <a:pPr algn="ctr">
              <a:lnSpc>
                <a:spcPct val="114000"/>
              </a:lnSpc>
            </a:pPr>
            <a:endParaRPr lang="en-GB" sz="800" dirty="0"/>
          </a:p>
          <a:p>
            <a:pPr>
              <a:lnSpc>
                <a:spcPct val="114000"/>
              </a:lnSpc>
            </a:pPr>
            <a:r>
              <a:rPr lang="en-GB" sz="1000" dirty="0"/>
              <a:t>    a) What organ in the body regulates blood glucose concentration? </a:t>
            </a:r>
          </a:p>
          <a:p>
            <a:pPr>
              <a:lnSpc>
                <a:spcPct val="114000"/>
              </a:lnSpc>
            </a:pPr>
            <a:endParaRPr lang="en-GB" sz="1000" dirty="0"/>
          </a:p>
          <a:p>
            <a:pPr>
              <a:lnSpc>
                <a:spcPct val="114000"/>
              </a:lnSpc>
            </a:pPr>
            <a:r>
              <a:rPr lang="en-GB" sz="1000" dirty="0"/>
              <a:t>       …………………………………………………………………………………………………………………………………………………………………</a:t>
            </a:r>
          </a:p>
          <a:p>
            <a:pPr>
              <a:lnSpc>
                <a:spcPct val="114000"/>
              </a:lnSpc>
            </a:pPr>
            <a:r>
              <a:rPr lang="en-GB" sz="1000" dirty="0"/>
              <a:t>											(1)</a:t>
            </a:r>
          </a:p>
        </p:txBody>
      </p:sp>
      <p:pic>
        <p:nvPicPr>
          <p:cNvPr id="3" name="Picture 2"/>
          <p:cNvPicPr>
            <a:picLocks noChangeAspect="1"/>
          </p:cNvPicPr>
          <p:nvPr/>
        </p:nvPicPr>
        <p:blipFill rotWithShape="1">
          <a:blip r:embed="rId3"/>
          <a:srcRect l="32039"/>
          <a:stretch/>
        </p:blipFill>
        <p:spPr>
          <a:xfrm>
            <a:off x="2692025" y="899805"/>
            <a:ext cx="1618328" cy="1838325"/>
          </a:xfrm>
          <a:prstGeom prst="rect">
            <a:avLst/>
          </a:prstGeom>
        </p:spPr>
      </p:pic>
      <p:pic>
        <p:nvPicPr>
          <p:cNvPr id="1028" name="Picture 4" descr="https://memoirsofanamnesic.files.wordpress.com/2010/05/chart123.jpg?w=490&amp;h=2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249" y="6649946"/>
            <a:ext cx="2970802" cy="17461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05468" y="8311411"/>
            <a:ext cx="676364" cy="169277"/>
          </a:xfrm>
          <a:prstGeom prst="rect">
            <a:avLst/>
          </a:prstGeom>
          <a:noFill/>
        </p:spPr>
        <p:txBody>
          <a:bodyPr wrap="square" rtlCol="0">
            <a:spAutoFit/>
          </a:bodyPr>
          <a:lstStyle/>
          <a:p>
            <a:r>
              <a:rPr lang="en-GB" sz="500" dirty="0"/>
              <a:t>Hours after eating</a:t>
            </a:r>
          </a:p>
        </p:txBody>
      </p:sp>
      <p:pic>
        <p:nvPicPr>
          <p:cNvPr id="7" name="Picture 6"/>
          <p:cNvPicPr>
            <a:picLocks noChangeAspect="1"/>
          </p:cNvPicPr>
          <p:nvPr/>
        </p:nvPicPr>
        <p:blipFill>
          <a:blip r:embed="rId5"/>
          <a:stretch>
            <a:fillRect/>
          </a:stretch>
        </p:blipFill>
        <p:spPr>
          <a:xfrm>
            <a:off x="5734050" y="105347"/>
            <a:ext cx="1123950" cy="542836"/>
          </a:xfrm>
          <a:prstGeom prst="rect">
            <a:avLst/>
          </a:prstGeom>
        </p:spPr>
      </p:pic>
      <p:sp>
        <p:nvSpPr>
          <p:cNvPr id="8" name="Rectangle 7"/>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938424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7" y="2395215"/>
            <a:ext cx="6095567" cy="2305050"/>
          </a:xfrm>
        </p:spPr>
        <p:txBody>
          <a:bodyPr>
            <a:normAutofit/>
          </a:bodyPr>
          <a:lstStyle/>
          <a:p>
            <a:pPr marL="0" indent="0" algn="just">
              <a:lnSpc>
                <a:spcPct val="114000"/>
              </a:lnSpc>
              <a:spcBef>
                <a:spcPts val="0"/>
              </a:spcBef>
              <a:buNone/>
            </a:pPr>
            <a:r>
              <a:rPr lang="en-GB" sz="1600" dirty="0"/>
              <a:t>This pack contains a programme of activities and resources to prepare you to start A level in Biology in September. It is aimed to be used after you complete your GCSE throughout the remainder of the Summer term and over the Summer Holidays to ensure you are ready to start your course in September.</a:t>
            </a:r>
          </a:p>
          <a:p>
            <a:pPr algn="just"/>
            <a:endParaRPr lang="en-GB" sz="4000" dirty="0"/>
          </a:p>
        </p:txBody>
      </p:sp>
      <p:pic>
        <p:nvPicPr>
          <p:cNvPr id="4" name="Picture 3"/>
          <p:cNvPicPr>
            <a:picLocks noChangeAspect="1"/>
          </p:cNvPicPr>
          <p:nvPr/>
        </p:nvPicPr>
        <p:blipFill>
          <a:blip r:embed="rId2"/>
          <a:stretch>
            <a:fillRect/>
          </a:stretch>
        </p:blipFill>
        <p:spPr>
          <a:xfrm>
            <a:off x="1824035" y="4028843"/>
            <a:ext cx="3390901" cy="3390901"/>
          </a:xfrm>
          <a:prstGeom prst="rect">
            <a:avLst/>
          </a:prstGeom>
        </p:spPr>
      </p:pic>
      <p:sp>
        <p:nvSpPr>
          <p:cNvPr id="5" name="Rectangle 4"/>
          <p:cNvSpPr/>
          <p:nvPr/>
        </p:nvSpPr>
        <p:spPr>
          <a:xfrm>
            <a:off x="928688" y="7653051"/>
            <a:ext cx="5314950" cy="230832"/>
          </a:xfrm>
          <a:prstGeom prst="rect">
            <a:avLst/>
          </a:prstGeom>
        </p:spPr>
        <p:txBody>
          <a:bodyPr wrap="square">
            <a:spAutoFit/>
          </a:bodyPr>
          <a:lstStyle/>
          <a:p>
            <a:r>
              <a:rPr lang="en-GB" sz="900" dirty="0"/>
              <a:t>https://www.distance-education-academy.com/wp-content/uploads/2013/06/biology-a-level-course.jpg</a:t>
            </a:r>
          </a:p>
        </p:txBody>
      </p:sp>
      <p:sp>
        <p:nvSpPr>
          <p:cNvPr id="6" name="Rectangle 5"/>
          <p:cNvSpPr/>
          <p:nvPr/>
        </p:nvSpPr>
        <p:spPr>
          <a:xfrm>
            <a:off x="128111" y="462231"/>
            <a:ext cx="6244454" cy="1569660"/>
          </a:xfrm>
          <a:prstGeom prst="rect">
            <a:avLst/>
          </a:prstGeom>
          <a:noFill/>
        </p:spPr>
        <p:txBody>
          <a:bodyPr wrap="square" lIns="91440" tIns="45720" rIns="91440" bIns="45720">
            <a:spAutoFit/>
            <a:scene3d>
              <a:camera prst="perspectiveLeft"/>
              <a:lightRig rig="threePt" dir="t"/>
            </a:scene3d>
          </a:bodyPr>
          <a:lstStyle/>
          <a:p>
            <a:pPr algn="ctr"/>
            <a:r>
              <a:rPr lang="en-US" sz="4800" b="0" cap="none" spc="0" dirty="0">
                <a:ln w="0"/>
                <a:solidFill>
                  <a:schemeClr val="accent2">
                    <a:lumMod val="75000"/>
                  </a:schemeClr>
                </a:solidFill>
                <a:effectLst>
                  <a:reflection blurRad="6350" stA="53000" endA="300" endPos="35500" dir="5400000" sy="-90000" algn="bl" rotWithShape="0"/>
                </a:effectLst>
              </a:rPr>
              <a:t>So you are considering A </a:t>
            </a:r>
            <a:r>
              <a:rPr lang="en-US" sz="4800" dirty="0">
                <a:ln w="0"/>
                <a:solidFill>
                  <a:schemeClr val="accent2">
                    <a:lumMod val="75000"/>
                  </a:schemeClr>
                </a:solidFill>
                <a:effectLst>
                  <a:reflection blurRad="6350" stA="53000" endA="300" endPos="35500" dir="5400000" sy="-90000" algn="bl" rotWithShape="0"/>
                </a:effectLst>
              </a:rPr>
              <a:t>level Biology?</a:t>
            </a:r>
            <a:endParaRPr lang="en-US" sz="4800" b="0" cap="none" spc="0" dirty="0">
              <a:ln w="0"/>
              <a:solidFill>
                <a:schemeClr val="accent2">
                  <a:lumMod val="75000"/>
                </a:schemeClr>
              </a:solidFill>
              <a:effectLst>
                <a:reflection blurRad="6350" stA="53000" endA="300" endPos="35500" dir="5400000" sy="-90000" algn="bl" rotWithShape="0"/>
              </a:effectLst>
            </a:endParaRPr>
          </a:p>
        </p:txBody>
      </p:sp>
      <p:pic>
        <p:nvPicPr>
          <p:cNvPr id="8" name="Picture 7"/>
          <p:cNvPicPr>
            <a:picLocks noChangeAspect="1"/>
          </p:cNvPicPr>
          <p:nvPr/>
        </p:nvPicPr>
        <p:blipFill>
          <a:blip r:embed="rId3"/>
          <a:stretch>
            <a:fillRect/>
          </a:stretch>
        </p:blipFill>
        <p:spPr>
          <a:xfrm>
            <a:off x="5734050" y="105347"/>
            <a:ext cx="1123950" cy="542836"/>
          </a:xfrm>
          <a:prstGeom prst="rect">
            <a:avLst/>
          </a:prstGeom>
        </p:spPr>
      </p:pic>
      <p:sp>
        <p:nvSpPr>
          <p:cNvPr id="7" name="Rectangle 6"/>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230212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34050" y="105347"/>
            <a:ext cx="1123950" cy="542836"/>
          </a:xfrm>
          <a:prstGeom prst="rect">
            <a:avLst/>
          </a:prstGeom>
        </p:spPr>
      </p:pic>
      <p:sp>
        <p:nvSpPr>
          <p:cNvPr id="2" name="TextBox 1"/>
          <p:cNvSpPr txBox="1"/>
          <p:nvPr/>
        </p:nvSpPr>
        <p:spPr>
          <a:xfrm>
            <a:off x="476449" y="482226"/>
            <a:ext cx="6244391" cy="9565696"/>
          </a:xfrm>
          <a:prstGeom prst="rect">
            <a:avLst/>
          </a:prstGeom>
          <a:noFill/>
        </p:spPr>
        <p:txBody>
          <a:bodyPr wrap="square" rtlCol="0">
            <a:spAutoFit/>
          </a:bodyPr>
          <a:lstStyle/>
          <a:p>
            <a:pPr>
              <a:lnSpc>
                <a:spcPct val="114000"/>
              </a:lnSpc>
            </a:pPr>
            <a:r>
              <a:rPr lang="en-GB" sz="1000" dirty="0"/>
              <a:t>    b)  Explain how the stages that would bring about a return to normal blood glucose concentrations.</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(4)</a:t>
            </a:r>
          </a:p>
          <a:p>
            <a:pPr>
              <a:lnSpc>
                <a:spcPct val="114000"/>
              </a:lnSpc>
            </a:pPr>
            <a:endParaRPr lang="en-GB" sz="1000" dirty="0"/>
          </a:p>
          <a:p>
            <a:pPr>
              <a:lnSpc>
                <a:spcPct val="114000"/>
              </a:lnSpc>
            </a:pPr>
            <a:r>
              <a:rPr lang="en-GB" sz="1000" dirty="0"/>
              <a:t>    c) Name one variable the researchers will have controlled.</a:t>
            </a:r>
          </a:p>
          <a:p>
            <a:pPr>
              <a:lnSpc>
                <a:spcPct val="114000"/>
              </a:lnSpc>
            </a:pPr>
            <a:endParaRPr lang="en-GB" sz="1000" dirty="0"/>
          </a:p>
          <a:p>
            <a:pPr>
              <a:lnSpc>
                <a:spcPct val="114000"/>
              </a:lnSpc>
            </a:pPr>
            <a:r>
              <a:rPr lang="en-GB" sz="1000" dirty="0"/>
              <a:t>     …………………………………………………………………………………………………………………………………………………………………</a:t>
            </a:r>
          </a:p>
          <a:p>
            <a:pPr>
              <a:lnSpc>
                <a:spcPct val="114000"/>
              </a:lnSpc>
            </a:pPr>
            <a:r>
              <a:rPr lang="en-GB" sz="1000" dirty="0"/>
              <a:t>											(1)</a:t>
            </a:r>
          </a:p>
          <a:p>
            <a:pPr>
              <a:lnSpc>
                <a:spcPct val="114000"/>
              </a:lnSpc>
            </a:pPr>
            <a:endParaRPr lang="en-GB" sz="1000" dirty="0"/>
          </a:p>
          <a:p>
            <a:pPr>
              <a:lnSpc>
                <a:spcPct val="114000"/>
              </a:lnSpc>
            </a:pPr>
            <a:r>
              <a:rPr lang="en-GB" sz="1000" dirty="0"/>
              <a:t>    d) The researchers made the following conclusion:</a:t>
            </a:r>
          </a:p>
          <a:p>
            <a:pPr algn="ctr">
              <a:lnSpc>
                <a:spcPct val="114000"/>
              </a:lnSpc>
            </a:pPr>
            <a:r>
              <a:rPr lang="en-GB" sz="1000" b="1" dirty="0"/>
              <a:t>“Blood glucose returns to normal values for all people after 4 hours”</a:t>
            </a:r>
          </a:p>
          <a:p>
            <a:pPr>
              <a:lnSpc>
                <a:spcPct val="114000"/>
              </a:lnSpc>
            </a:pPr>
            <a:r>
              <a:rPr lang="en-GB" sz="1000" dirty="0"/>
              <a:t>    To what extent do you agree with this conclusion.</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(3)</a:t>
            </a:r>
          </a:p>
          <a:p>
            <a:pPr>
              <a:lnSpc>
                <a:spcPct val="114000"/>
              </a:lnSpc>
            </a:pPr>
            <a:endParaRPr lang="en-GB" sz="1000" dirty="0"/>
          </a:p>
          <a:p>
            <a:pPr marL="228600" indent="-228600">
              <a:lnSpc>
                <a:spcPct val="114000"/>
              </a:lnSpc>
              <a:buAutoNum type="arabicPeriod" startAt="6"/>
            </a:pPr>
            <a:r>
              <a:rPr lang="en-GB" sz="1000" dirty="0"/>
              <a:t>Scientists need to be able to interpret data in graphs to decide if there are trends in the results.</a:t>
            </a:r>
          </a:p>
          <a:p>
            <a:pPr>
              <a:lnSpc>
                <a:spcPct val="114000"/>
              </a:lnSpc>
            </a:pPr>
            <a:r>
              <a:rPr lang="en-GB" sz="1000" dirty="0"/>
              <a:t>        For each graph bellow, describe the trend.</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 ……………………………………………………………                                     ……………………………………………………………</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 ……………………………………………………………                                    ……………………………………………………………(4)</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p:txBody>
      </p:sp>
      <p:pic>
        <p:nvPicPr>
          <p:cNvPr id="3" name="Picture 2"/>
          <p:cNvPicPr>
            <a:picLocks noChangeAspect="1"/>
          </p:cNvPicPr>
          <p:nvPr/>
        </p:nvPicPr>
        <p:blipFill>
          <a:blip r:embed="rId3"/>
          <a:stretch>
            <a:fillRect/>
          </a:stretch>
        </p:blipFill>
        <p:spPr>
          <a:xfrm>
            <a:off x="961024" y="6122570"/>
            <a:ext cx="1076324" cy="1020046"/>
          </a:xfrm>
          <a:prstGeom prst="rect">
            <a:avLst/>
          </a:prstGeom>
        </p:spPr>
      </p:pic>
      <p:pic>
        <p:nvPicPr>
          <p:cNvPr id="4" name="Picture 3"/>
          <p:cNvPicPr>
            <a:picLocks noChangeAspect="1"/>
          </p:cNvPicPr>
          <p:nvPr/>
        </p:nvPicPr>
        <p:blipFill>
          <a:blip r:embed="rId4"/>
          <a:stretch>
            <a:fillRect/>
          </a:stretch>
        </p:blipFill>
        <p:spPr>
          <a:xfrm>
            <a:off x="961024" y="7694697"/>
            <a:ext cx="1092906" cy="1020046"/>
          </a:xfrm>
          <a:prstGeom prst="rect">
            <a:avLst/>
          </a:prstGeom>
        </p:spPr>
      </p:pic>
      <p:sp>
        <p:nvSpPr>
          <p:cNvPr id="6" name="Rectangle 5"/>
          <p:cNvSpPr/>
          <p:nvPr/>
        </p:nvSpPr>
        <p:spPr>
          <a:xfrm>
            <a:off x="405062" y="9057384"/>
            <a:ext cx="6192253" cy="707886"/>
          </a:xfrm>
          <a:prstGeom prst="rect">
            <a:avLst/>
          </a:prstGeom>
        </p:spPr>
        <p:txBody>
          <a:bodyPr wrap="square">
            <a:spAutoFit/>
          </a:bodyPr>
          <a:lstStyle/>
          <a:p>
            <a:pPr algn="ctr"/>
            <a:r>
              <a:rPr lang="en-GB" sz="800" dirty="0"/>
              <a:t>Images taken from:  </a:t>
            </a:r>
            <a:r>
              <a:rPr lang="en-GB" sz="800" dirty="0">
                <a:hlinkClick r:id="rId5"/>
              </a:rPr>
              <a:t>http://www.everythingmaths.co.za/science/lifesciences/grade-10/05-support-and-transport-systems-in-plants/images/56aff2f9b6c5b041688f745ca928990c.png</a:t>
            </a:r>
            <a:endParaRPr lang="en-GB" sz="800" dirty="0"/>
          </a:p>
          <a:p>
            <a:pPr algn="ctr"/>
            <a:r>
              <a:rPr lang="en-GB" sz="800" dirty="0">
                <a:hlinkClick r:id="rId6"/>
              </a:rPr>
              <a:t>http://www.bbc.co.uk/staticarchive/afa3f2b16b4d58d077943c96929c9a4020fea83a.gif</a:t>
            </a:r>
            <a:endParaRPr lang="en-GB" sz="800" dirty="0"/>
          </a:p>
          <a:p>
            <a:pPr algn="ctr"/>
            <a:r>
              <a:rPr lang="en-GB" sz="800" dirty="0">
                <a:hlinkClick r:id="rId7"/>
              </a:rPr>
              <a:t>http://www.rpi.edu/dept/chem-eng/Biotech-Environ/Projects00/temph/enzyme.html</a:t>
            </a:r>
            <a:endParaRPr lang="en-GB" sz="800" dirty="0"/>
          </a:p>
          <a:p>
            <a:pPr algn="ctr"/>
            <a:r>
              <a:rPr lang="en-GB" sz="800" dirty="0">
                <a:hlinkClick r:id="rId8"/>
              </a:rPr>
              <a:t>http://www.myearthwatchexperience.com/Essential%20Ecology.htm</a:t>
            </a:r>
            <a:endParaRPr lang="en-GB" sz="800" dirty="0"/>
          </a:p>
        </p:txBody>
      </p:sp>
      <p:pic>
        <p:nvPicPr>
          <p:cNvPr id="7" name="Picture 6"/>
          <p:cNvPicPr>
            <a:picLocks noChangeAspect="1"/>
          </p:cNvPicPr>
          <p:nvPr/>
        </p:nvPicPr>
        <p:blipFill>
          <a:blip r:embed="rId9"/>
          <a:stretch>
            <a:fillRect/>
          </a:stretch>
        </p:blipFill>
        <p:spPr>
          <a:xfrm>
            <a:off x="3666605" y="6231362"/>
            <a:ext cx="1092906" cy="1022244"/>
          </a:xfrm>
          <a:prstGeom prst="rect">
            <a:avLst/>
          </a:prstGeom>
        </p:spPr>
      </p:pic>
      <p:pic>
        <p:nvPicPr>
          <p:cNvPr id="9" name="Picture 8"/>
          <p:cNvPicPr>
            <a:picLocks noChangeAspect="1"/>
          </p:cNvPicPr>
          <p:nvPr/>
        </p:nvPicPr>
        <p:blipFill>
          <a:blip r:embed="rId10"/>
          <a:stretch>
            <a:fillRect/>
          </a:stretch>
        </p:blipFill>
        <p:spPr>
          <a:xfrm>
            <a:off x="3674896" y="7694697"/>
            <a:ext cx="1092906" cy="1132468"/>
          </a:xfrm>
          <a:prstGeom prst="rect">
            <a:avLst/>
          </a:prstGeom>
        </p:spPr>
      </p:pic>
      <p:sp>
        <p:nvSpPr>
          <p:cNvPr id="11" name="Rectangle 10"/>
          <p:cNvSpPr/>
          <p:nvPr/>
        </p:nvSpPr>
        <p:spPr>
          <a:xfrm>
            <a:off x="1318437" y="6719777"/>
            <a:ext cx="159489" cy="19138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2" name="Rectangle 11"/>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648308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34050" y="105347"/>
            <a:ext cx="1123950" cy="542836"/>
          </a:xfrm>
          <a:prstGeom prst="rect">
            <a:avLst/>
          </a:prstGeom>
        </p:spPr>
      </p:pic>
      <p:sp>
        <p:nvSpPr>
          <p:cNvPr id="4" name="TextBox 3"/>
          <p:cNvSpPr txBox="1"/>
          <p:nvPr/>
        </p:nvSpPr>
        <p:spPr>
          <a:xfrm>
            <a:off x="670450" y="748865"/>
            <a:ext cx="5197642" cy="290913"/>
          </a:xfrm>
          <a:prstGeom prst="rect">
            <a:avLst/>
          </a:prstGeom>
          <a:noFill/>
        </p:spPr>
        <p:txBody>
          <a:bodyPr wrap="square" rtlCol="0">
            <a:spAutoFit/>
          </a:bodyPr>
          <a:lstStyle/>
          <a:p>
            <a:pPr>
              <a:lnSpc>
                <a:spcPct val="114000"/>
              </a:lnSpc>
            </a:pPr>
            <a:r>
              <a:rPr lang="en-GB" sz="1200" dirty="0"/>
              <a:t>Suggested Mark Scheme:</a:t>
            </a:r>
          </a:p>
        </p:txBody>
      </p:sp>
      <p:graphicFrame>
        <p:nvGraphicFramePr>
          <p:cNvPr id="5" name="Table 4"/>
          <p:cNvGraphicFramePr>
            <a:graphicFrameLocks noGrp="1"/>
          </p:cNvGraphicFramePr>
          <p:nvPr>
            <p:extLst>
              <p:ext uri="{D42A27DB-BD31-4B8C-83A1-F6EECF244321}">
                <p14:modId xmlns:p14="http://schemas.microsoft.com/office/powerpoint/2010/main" val="550383111"/>
              </p:ext>
            </p:extLst>
          </p:nvPr>
        </p:nvGraphicFramePr>
        <p:xfrm>
          <a:off x="670450" y="1583206"/>
          <a:ext cx="5589394" cy="7223760"/>
        </p:xfrm>
        <a:graphic>
          <a:graphicData uri="http://schemas.openxmlformats.org/drawingml/2006/table">
            <a:tbl>
              <a:tblPr firstRow="1" bandRow="1">
                <a:tableStyleId>{5940675A-B579-460E-94D1-54222C63F5DA}</a:tableStyleId>
              </a:tblPr>
              <a:tblGrid>
                <a:gridCol w="336886">
                  <a:extLst>
                    <a:ext uri="{9D8B030D-6E8A-4147-A177-3AD203B41FA5}">
                      <a16:colId xmlns:a16="http://schemas.microsoft.com/office/drawing/2014/main" val="1592713580"/>
                    </a:ext>
                  </a:extLst>
                </a:gridCol>
                <a:gridCol w="320843">
                  <a:extLst>
                    <a:ext uri="{9D8B030D-6E8A-4147-A177-3AD203B41FA5}">
                      <a16:colId xmlns:a16="http://schemas.microsoft.com/office/drawing/2014/main" val="2076423028"/>
                    </a:ext>
                  </a:extLst>
                </a:gridCol>
                <a:gridCol w="320842">
                  <a:extLst>
                    <a:ext uri="{9D8B030D-6E8A-4147-A177-3AD203B41FA5}">
                      <a16:colId xmlns:a16="http://schemas.microsoft.com/office/drawing/2014/main" val="942470486"/>
                    </a:ext>
                  </a:extLst>
                </a:gridCol>
                <a:gridCol w="3834063">
                  <a:extLst>
                    <a:ext uri="{9D8B030D-6E8A-4147-A177-3AD203B41FA5}">
                      <a16:colId xmlns:a16="http://schemas.microsoft.com/office/drawing/2014/main" val="3447778764"/>
                    </a:ext>
                  </a:extLst>
                </a:gridCol>
                <a:gridCol w="776760">
                  <a:extLst>
                    <a:ext uri="{9D8B030D-6E8A-4147-A177-3AD203B41FA5}">
                      <a16:colId xmlns:a16="http://schemas.microsoft.com/office/drawing/2014/main" val="759695186"/>
                    </a:ext>
                  </a:extLst>
                </a:gridCol>
              </a:tblGrid>
              <a:tr h="370840">
                <a:tc gridSpan="3">
                  <a:txBody>
                    <a:bodyPr/>
                    <a:lstStyle/>
                    <a:p>
                      <a:r>
                        <a:rPr lang="en-GB" sz="1000" dirty="0">
                          <a:solidFill>
                            <a:srgbClr val="FF0000"/>
                          </a:solidFill>
                        </a:rPr>
                        <a:t>Question</a:t>
                      </a:r>
                    </a:p>
                  </a:txBody>
                  <a:tcPr/>
                </a:tc>
                <a:tc hMerge="1">
                  <a:txBody>
                    <a:bodyPr/>
                    <a:lstStyle/>
                    <a:p>
                      <a:endParaRPr lang="en-GB" dirty="0"/>
                    </a:p>
                  </a:txBody>
                  <a:tcPr/>
                </a:tc>
                <a:tc hMerge="1">
                  <a:txBody>
                    <a:bodyPr/>
                    <a:lstStyle/>
                    <a:p>
                      <a:endParaRPr lang="en-GB" dirty="0"/>
                    </a:p>
                  </a:txBody>
                  <a:tcPr/>
                </a:tc>
                <a:tc>
                  <a:txBody>
                    <a:bodyPr/>
                    <a:lstStyle/>
                    <a:p>
                      <a:r>
                        <a:rPr lang="en-GB" sz="1000" dirty="0">
                          <a:solidFill>
                            <a:srgbClr val="FF0000"/>
                          </a:solidFill>
                        </a:rPr>
                        <a:t>Answer</a:t>
                      </a:r>
                    </a:p>
                  </a:txBody>
                  <a:tcPr/>
                </a:tc>
                <a:tc>
                  <a:txBody>
                    <a:bodyPr/>
                    <a:lstStyle/>
                    <a:p>
                      <a:r>
                        <a:rPr lang="en-GB" sz="1000" dirty="0">
                          <a:solidFill>
                            <a:srgbClr val="FF0000"/>
                          </a:solidFill>
                        </a:rPr>
                        <a:t>Marks</a:t>
                      </a:r>
                    </a:p>
                  </a:txBody>
                  <a:tcPr/>
                </a:tc>
                <a:extLst>
                  <a:ext uri="{0D108BD9-81ED-4DB2-BD59-A6C34878D82A}">
                    <a16:rowId xmlns:a16="http://schemas.microsoft.com/office/drawing/2014/main" val="3363248047"/>
                  </a:ext>
                </a:extLst>
              </a:tr>
              <a:tr h="370840">
                <a:tc>
                  <a:txBody>
                    <a:bodyPr/>
                    <a:lstStyle/>
                    <a:p>
                      <a:r>
                        <a:rPr lang="en-GB" sz="1000" dirty="0">
                          <a:solidFill>
                            <a:srgbClr val="FF0000"/>
                          </a:solidFill>
                        </a:rPr>
                        <a:t>1</a:t>
                      </a:r>
                    </a:p>
                  </a:txBody>
                  <a:tcPr/>
                </a:tc>
                <a:tc>
                  <a:txBody>
                    <a:bodyPr/>
                    <a:lstStyle/>
                    <a:p>
                      <a:r>
                        <a:rPr lang="en-GB" sz="1000" dirty="0">
                          <a:solidFill>
                            <a:srgbClr val="FF0000"/>
                          </a:solidFill>
                        </a:rPr>
                        <a:t>a</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Adenine-Thymine</a:t>
                      </a:r>
                    </a:p>
                    <a:p>
                      <a:r>
                        <a:rPr lang="en-GB" sz="1000" dirty="0">
                          <a:solidFill>
                            <a:srgbClr val="FF0000"/>
                          </a:solidFill>
                        </a:rPr>
                        <a:t>Cytosine-Guanine</a:t>
                      </a:r>
                    </a:p>
                  </a:txBody>
                  <a:tcPr/>
                </a:tc>
                <a:tc>
                  <a:txBody>
                    <a:bodyPr/>
                    <a:lstStyle/>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2327737529"/>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Protein/enzymes</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1948864863"/>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c</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Ribosomes</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174900972"/>
                  </a:ext>
                </a:extLst>
              </a:tr>
              <a:tr h="370840">
                <a:tc>
                  <a:txBody>
                    <a:bodyPr/>
                    <a:lstStyle/>
                    <a:p>
                      <a:r>
                        <a:rPr lang="en-GB" sz="1000" dirty="0">
                          <a:solidFill>
                            <a:srgbClr val="FF0000"/>
                          </a:solidFill>
                        </a:rPr>
                        <a:t>2</a:t>
                      </a:r>
                    </a:p>
                  </a:txBody>
                  <a:tcPr/>
                </a:tc>
                <a:tc>
                  <a:txBody>
                    <a:bodyPr/>
                    <a:lstStyle/>
                    <a:p>
                      <a:r>
                        <a:rPr lang="en-GB" sz="1000" dirty="0">
                          <a:solidFill>
                            <a:srgbClr val="FF0000"/>
                          </a:solidFill>
                        </a:rPr>
                        <a:t>a</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Evolution (by natural selection)</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2685204917"/>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Not enough evidence</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218020813"/>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c</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(Plant/animal dies) and is quickly</a:t>
                      </a:r>
                      <a:r>
                        <a:rPr lang="en-GB" sz="1000" baseline="0" dirty="0">
                          <a:solidFill>
                            <a:srgbClr val="FF0000"/>
                          </a:solidFill>
                        </a:rPr>
                        <a:t> buried in sediment</a:t>
                      </a:r>
                    </a:p>
                    <a:p>
                      <a:r>
                        <a:rPr lang="en-GB" sz="1000" baseline="0" dirty="0">
                          <a:solidFill>
                            <a:srgbClr val="FF0000"/>
                          </a:solidFill>
                        </a:rPr>
                        <a:t>Not all conditions for decay are present</a:t>
                      </a:r>
                    </a:p>
                    <a:p>
                      <a:r>
                        <a:rPr lang="en-GB" sz="1000" baseline="0" dirty="0">
                          <a:solidFill>
                            <a:srgbClr val="FF0000"/>
                          </a:solidFill>
                        </a:rPr>
                        <a:t>Hard parts of the body are replaced by minerals</a:t>
                      </a:r>
                      <a:endParaRPr lang="en-GB" sz="1000" dirty="0">
                        <a:solidFill>
                          <a:srgbClr val="FF0000"/>
                        </a:solidFill>
                      </a:endParaRPr>
                    </a:p>
                  </a:txBody>
                  <a:tcPr/>
                </a:tc>
                <a:tc>
                  <a:txBody>
                    <a:bodyPr/>
                    <a:lstStyle/>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3468924384"/>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d</a:t>
                      </a:r>
                    </a:p>
                  </a:txBody>
                  <a:tcPr/>
                </a:tc>
                <a:tc>
                  <a:txBody>
                    <a:bodyPr/>
                    <a:lstStyle/>
                    <a:p>
                      <a:r>
                        <a:rPr lang="en-GB" sz="1000" dirty="0">
                          <a:solidFill>
                            <a:srgbClr val="FF0000"/>
                          </a:solidFill>
                        </a:rPr>
                        <a:t>i</a:t>
                      </a:r>
                    </a:p>
                  </a:txBody>
                  <a:tcPr/>
                </a:tc>
                <a:tc>
                  <a:txBody>
                    <a:bodyPr/>
                    <a:lstStyle/>
                    <a:p>
                      <a:r>
                        <a:rPr lang="en-GB" sz="1000" dirty="0">
                          <a:solidFill>
                            <a:srgbClr val="FF0000"/>
                          </a:solidFill>
                        </a:rPr>
                        <a:t>Organisms that can reproduce to</a:t>
                      </a:r>
                      <a:r>
                        <a:rPr lang="en-GB" sz="1000" baseline="0" dirty="0">
                          <a:solidFill>
                            <a:srgbClr val="FF0000"/>
                          </a:solidFill>
                        </a:rPr>
                        <a:t> produce viable offspring/offspring that can also reproduce (fertile)</a:t>
                      </a:r>
                      <a:endParaRPr lang="en-GB" sz="1000" dirty="0">
                        <a:solidFill>
                          <a:srgbClr val="FF0000"/>
                        </a:solidFill>
                      </a:endParaRPr>
                    </a:p>
                  </a:txBody>
                  <a:tcPr/>
                </a:tc>
                <a:tc>
                  <a:txBody>
                    <a:bodyPr/>
                    <a:lstStyle/>
                    <a:p>
                      <a:r>
                        <a:rPr lang="en-GB" sz="1000" dirty="0">
                          <a:solidFill>
                            <a:srgbClr val="FF0000"/>
                          </a:solidFill>
                        </a:rPr>
                        <a:t>1</a:t>
                      </a:r>
                    </a:p>
                  </a:txBody>
                  <a:tcPr/>
                </a:tc>
                <a:extLst>
                  <a:ext uri="{0D108BD9-81ED-4DB2-BD59-A6C34878D82A}">
                    <a16:rowId xmlns:a16="http://schemas.microsoft.com/office/drawing/2014/main" val="2263675808"/>
                  </a:ext>
                </a:extLst>
              </a:tr>
              <a:tr h="370840">
                <a:tc>
                  <a:txBody>
                    <a:bodyPr/>
                    <a:lstStyle/>
                    <a:p>
                      <a:endParaRPr lang="en-GB" sz="1000" dirty="0">
                        <a:solidFill>
                          <a:srgbClr val="FF0000"/>
                        </a:solidFill>
                      </a:endParaRPr>
                    </a:p>
                  </a:txBody>
                  <a:tcPr/>
                </a:tc>
                <a:tc>
                  <a:txBody>
                    <a:bodyPr/>
                    <a:lstStyle/>
                    <a:p>
                      <a:endParaRPr lang="en-GB" sz="1000" dirty="0">
                        <a:solidFill>
                          <a:srgbClr val="FF0000"/>
                        </a:solidFill>
                      </a:endParaRPr>
                    </a:p>
                  </a:txBody>
                  <a:tcPr/>
                </a:tc>
                <a:tc>
                  <a:txBody>
                    <a:bodyPr/>
                    <a:lstStyle/>
                    <a:p>
                      <a:r>
                        <a:rPr lang="en-GB" sz="1000" dirty="0">
                          <a:solidFill>
                            <a:srgbClr val="FF0000"/>
                          </a:solidFill>
                        </a:rPr>
                        <a:t>ii</a:t>
                      </a:r>
                    </a:p>
                  </a:txBody>
                  <a:tcPr/>
                </a:tc>
                <a:tc>
                  <a:txBody>
                    <a:bodyPr/>
                    <a:lstStyle/>
                    <a:p>
                      <a:r>
                        <a:rPr lang="en-GB" sz="1000" dirty="0">
                          <a:solidFill>
                            <a:srgbClr val="FF0000"/>
                          </a:solidFill>
                        </a:rPr>
                        <a:t>3 from</a:t>
                      </a:r>
                    </a:p>
                    <a:p>
                      <a:r>
                        <a:rPr lang="en-GB" sz="1000" dirty="0">
                          <a:solidFill>
                            <a:srgbClr val="FF0000"/>
                          </a:solidFill>
                        </a:rPr>
                        <a:t>Geographical isolation/named example</a:t>
                      </a:r>
                    </a:p>
                    <a:p>
                      <a:r>
                        <a:rPr lang="en-GB" sz="1000" dirty="0">
                          <a:solidFill>
                            <a:srgbClr val="FF0000"/>
                          </a:solidFill>
                        </a:rPr>
                        <a:t>Mutation of genes</a:t>
                      </a:r>
                    </a:p>
                    <a:p>
                      <a:r>
                        <a:rPr lang="en-GB" sz="1000" dirty="0">
                          <a:solidFill>
                            <a:srgbClr val="FF0000"/>
                          </a:solidFill>
                        </a:rPr>
                        <a:t>Natural Selection/selective advantage</a:t>
                      </a:r>
                    </a:p>
                    <a:p>
                      <a:r>
                        <a:rPr lang="en-GB" sz="1000" dirty="0">
                          <a:solidFill>
                            <a:srgbClr val="FF0000"/>
                          </a:solidFill>
                        </a:rPr>
                        <a:t>Species can no</a:t>
                      </a:r>
                      <a:r>
                        <a:rPr lang="en-GB" sz="1000" baseline="0" dirty="0">
                          <a:solidFill>
                            <a:srgbClr val="FF0000"/>
                          </a:solidFill>
                        </a:rPr>
                        <a:t> longer interbreed (not produce fertile offspring)</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653743361"/>
                  </a:ext>
                </a:extLst>
              </a:tr>
              <a:tr h="370840">
                <a:tc>
                  <a:txBody>
                    <a:bodyPr/>
                    <a:lstStyle/>
                    <a:p>
                      <a:r>
                        <a:rPr lang="en-GB" sz="1000" dirty="0">
                          <a:solidFill>
                            <a:srgbClr val="FF0000"/>
                          </a:solidFill>
                        </a:rPr>
                        <a:t>3</a:t>
                      </a:r>
                    </a:p>
                  </a:txBody>
                  <a:tcPr/>
                </a:tc>
                <a:tc>
                  <a:txBody>
                    <a:bodyPr/>
                    <a:lstStyle/>
                    <a:p>
                      <a:r>
                        <a:rPr lang="en-GB" sz="1000" dirty="0">
                          <a:solidFill>
                            <a:srgbClr val="FF0000"/>
                          </a:solidFill>
                        </a:rPr>
                        <a:t>a</a:t>
                      </a:r>
                    </a:p>
                  </a:txBody>
                  <a:tcPr/>
                </a:tc>
                <a:tc>
                  <a:txBody>
                    <a:bodyPr/>
                    <a:lstStyle/>
                    <a:p>
                      <a:r>
                        <a:rPr lang="en-GB" sz="1000" dirty="0">
                          <a:solidFill>
                            <a:srgbClr val="FF0000"/>
                          </a:solidFill>
                        </a:rPr>
                        <a:t>i</a:t>
                      </a:r>
                    </a:p>
                  </a:txBody>
                  <a:tcPr/>
                </a:tc>
                <a:tc>
                  <a:txBody>
                    <a:bodyPr/>
                    <a:lstStyle/>
                    <a:p>
                      <a:r>
                        <a:rPr lang="en-GB" sz="1000" b="0" i="0" kern="1200" dirty="0">
                          <a:solidFill>
                            <a:srgbClr val="FF0000"/>
                          </a:solidFill>
                          <a:effectLst/>
                          <a:latin typeface="+mn-lt"/>
                          <a:ea typeface="+mn-ea"/>
                          <a:cs typeface="+mn-cs"/>
                        </a:rPr>
                        <a:t>A group of organisms, all of the same species, and all of whom live together in a particular habitat.</a:t>
                      </a:r>
                      <a:endParaRPr lang="en-GB" sz="1000" dirty="0">
                        <a:solidFill>
                          <a:srgbClr val="FF0000"/>
                        </a:solidFill>
                      </a:endParaRPr>
                    </a:p>
                  </a:txBody>
                  <a:tcPr/>
                </a:tc>
                <a:tc>
                  <a:txBody>
                    <a:bodyPr/>
                    <a:lstStyle/>
                    <a:p>
                      <a:r>
                        <a:rPr lang="en-GB" sz="1000" dirty="0">
                          <a:solidFill>
                            <a:srgbClr val="FF0000"/>
                          </a:solidFill>
                        </a:rPr>
                        <a:t>1</a:t>
                      </a:r>
                    </a:p>
                  </a:txBody>
                  <a:tcPr/>
                </a:tc>
                <a:extLst>
                  <a:ext uri="{0D108BD9-81ED-4DB2-BD59-A6C34878D82A}">
                    <a16:rowId xmlns:a16="http://schemas.microsoft.com/office/drawing/2014/main" val="3836739909"/>
                  </a:ext>
                </a:extLst>
              </a:tr>
              <a:tr h="370840">
                <a:tc>
                  <a:txBody>
                    <a:bodyPr/>
                    <a:lstStyle/>
                    <a:p>
                      <a:endParaRPr lang="en-GB" sz="1000" dirty="0">
                        <a:solidFill>
                          <a:srgbClr val="FF0000"/>
                        </a:solidFill>
                      </a:endParaRPr>
                    </a:p>
                  </a:txBody>
                  <a:tcPr/>
                </a:tc>
                <a:tc>
                  <a:txBody>
                    <a:bodyPr/>
                    <a:lstStyle/>
                    <a:p>
                      <a:endParaRPr lang="en-GB" sz="1000" dirty="0">
                        <a:solidFill>
                          <a:srgbClr val="FF0000"/>
                        </a:solidFill>
                      </a:endParaRPr>
                    </a:p>
                  </a:txBody>
                  <a:tcPr/>
                </a:tc>
                <a:tc>
                  <a:txBody>
                    <a:bodyPr/>
                    <a:lstStyle/>
                    <a:p>
                      <a:r>
                        <a:rPr lang="en-GB" sz="1000" dirty="0">
                          <a:solidFill>
                            <a:srgbClr val="FF0000"/>
                          </a:solidFill>
                        </a:rPr>
                        <a:t>ii</a:t>
                      </a:r>
                    </a:p>
                  </a:txBody>
                  <a:tcPr/>
                </a:tc>
                <a:tc>
                  <a:txBody>
                    <a:bodyPr/>
                    <a:lstStyle/>
                    <a:p>
                      <a:r>
                        <a:rPr lang="en-GB" sz="1000" b="0" i="0" kern="1200" dirty="0">
                          <a:solidFill>
                            <a:srgbClr val="FF0000"/>
                          </a:solidFill>
                          <a:effectLst/>
                          <a:latin typeface="+mn-lt"/>
                          <a:ea typeface="+mn-ea"/>
                          <a:cs typeface="+mn-cs"/>
                        </a:rPr>
                        <a:t>The total of all populations living together in a particular habitat.</a:t>
                      </a:r>
                      <a:endParaRPr lang="en-GB" sz="1000" dirty="0">
                        <a:solidFill>
                          <a:srgbClr val="FF0000"/>
                        </a:solidFill>
                      </a:endParaRPr>
                    </a:p>
                  </a:txBody>
                  <a:tcPr/>
                </a:tc>
                <a:tc>
                  <a:txBody>
                    <a:bodyPr/>
                    <a:lstStyle/>
                    <a:p>
                      <a:r>
                        <a:rPr lang="en-GB" sz="1000" dirty="0">
                          <a:solidFill>
                            <a:srgbClr val="FF0000"/>
                          </a:solidFill>
                        </a:rPr>
                        <a:t>1</a:t>
                      </a:r>
                    </a:p>
                  </a:txBody>
                  <a:tcPr/>
                </a:tc>
                <a:extLst>
                  <a:ext uri="{0D108BD9-81ED-4DB2-BD59-A6C34878D82A}">
                    <a16:rowId xmlns:a16="http://schemas.microsoft.com/office/drawing/2014/main" val="945372992"/>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Biotic – one from:</a:t>
                      </a:r>
                    </a:p>
                    <a:p>
                      <a:r>
                        <a:rPr lang="en-GB" sz="1000" dirty="0">
                          <a:solidFill>
                            <a:srgbClr val="FF0000"/>
                          </a:solidFill>
                        </a:rPr>
                        <a:t>Predators, prey, plant</a:t>
                      </a:r>
                      <a:r>
                        <a:rPr lang="en-GB" sz="1000" baseline="0" dirty="0">
                          <a:solidFill>
                            <a:srgbClr val="FF0000"/>
                          </a:solidFill>
                        </a:rPr>
                        <a:t>, microbes</a:t>
                      </a:r>
                      <a:endParaRPr lang="en-GB" sz="1000" dirty="0">
                        <a:solidFill>
                          <a:srgbClr val="FF0000"/>
                        </a:solidFill>
                      </a:endParaRPr>
                    </a:p>
                    <a:p>
                      <a:r>
                        <a:rPr lang="en-GB" sz="1000" dirty="0">
                          <a:solidFill>
                            <a:srgbClr val="FF0000"/>
                          </a:solidFill>
                        </a:rPr>
                        <a:t>Abiotic – one from:</a:t>
                      </a:r>
                    </a:p>
                    <a:p>
                      <a:r>
                        <a:rPr lang="en-GB" sz="1000" dirty="0">
                          <a:solidFill>
                            <a:srgbClr val="FF0000"/>
                          </a:solidFill>
                        </a:rPr>
                        <a:t>Availability</a:t>
                      </a:r>
                      <a:r>
                        <a:rPr lang="en-GB" sz="1000" baseline="0" dirty="0">
                          <a:solidFill>
                            <a:srgbClr val="FF0000"/>
                          </a:solidFill>
                        </a:rPr>
                        <a:t> of water, temperature, mineral concentration, reference to climate/weather</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txBody>
                  <a:tcPr/>
                </a:tc>
                <a:extLst>
                  <a:ext uri="{0D108BD9-81ED-4DB2-BD59-A6C34878D82A}">
                    <a16:rowId xmlns:a16="http://schemas.microsoft.com/office/drawing/2014/main" val="1404323719"/>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c</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Measure out a transect</a:t>
                      </a:r>
                    </a:p>
                    <a:p>
                      <a:r>
                        <a:rPr lang="en-GB" sz="1000" dirty="0">
                          <a:solidFill>
                            <a:srgbClr val="FF0000"/>
                          </a:solidFill>
                        </a:rPr>
                        <a:t>Using a tape measure</a:t>
                      </a:r>
                    </a:p>
                    <a:p>
                      <a:r>
                        <a:rPr lang="en-GB" sz="1000" dirty="0">
                          <a:solidFill>
                            <a:srgbClr val="FF0000"/>
                          </a:solidFill>
                        </a:rPr>
                        <a:t>Use a quadrat</a:t>
                      </a:r>
                    </a:p>
                    <a:p>
                      <a:r>
                        <a:rPr lang="en-GB" sz="1000" dirty="0">
                          <a:solidFill>
                            <a:srgbClr val="FF0000"/>
                          </a:solidFill>
                        </a:rPr>
                        <a:t>At</a:t>
                      </a:r>
                      <a:r>
                        <a:rPr lang="en-GB" sz="1000" baseline="0" dirty="0">
                          <a:solidFill>
                            <a:srgbClr val="FF0000"/>
                          </a:solidFill>
                        </a:rPr>
                        <a:t> regular (named) intervals</a:t>
                      </a:r>
                    </a:p>
                    <a:p>
                      <a:r>
                        <a:rPr lang="en-GB" sz="1000" baseline="0" dirty="0">
                          <a:solidFill>
                            <a:srgbClr val="FF0000"/>
                          </a:solidFill>
                        </a:rPr>
                        <a:t>Identify species present</a:t>
                      </a:r>
                    </a:p>
                    <a:p>
                      <a:r>
                        <a:rPr lang="en-GB" sz="1000" baseline="0" dirty="0">
                          <a:solidFill>
                            <a:srgbClr val="FF0000"/>
                          </a:solidFill>
                        </a:rPr>
                        <a:t>Using a key/guide</a:t>
                      </a:r>
                      <a:endParaRPr lang="en-GB" sz="1000" dirty="0">
                        <a:solidFill>
                          <a:srgbClr val="FF0000"/>
                        </a:solidFill>
                      </a:endParaRPr>
                    </a:p>
                  </a:txBody>
                  <a:tcPr/>
                </a:tc>
                <a:tc>
                  <a:txBody>
                    <a:bodyPr/>
                    <a:lstStyle/>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2947090872"/>
                  </a:ext>
                </a:extLst>
              </a:tr>
              <a:tr h="370840">
                <a:tc>
                  <a:txBody>
                    <a:bodyPr/>
                    <a:lstStyle/>
                    <a:p>
                      <a:r>
                        <a:rPr lang="en-GB" sz="1000" dirty="0">
                          <a:solidFill>
                            <a:srgbClr val="FF0000"/>
                          </a:solidFill>
                        </a:rPr>
                        <a:t>4</a:t>
                      </a:r>
                    </a:p>
                  </a:txBody>
                  <a:tcPr/>
                </a:tc>
                <a:tc>
                  <a:txBody>
                    <a:bodyPr/>
                    <a:lstStyle/>
                    <a:p>
                      <a:r>
                        <a:rPr lang="en-GB" sz="1000" dirty="0">
                          <a:solidFill>
                            <a:srgbClr val="FF0000"/>
                          </a:solidFill>
                        </a:rPr>
                        <a:t>A</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2 Nucleolus</a:t>
                      </a:r>
                    </a:p>
                    <a:p>
                      <a:r>
                        <a:rPr lang="en-GB" sz="1000" dirty="0">
                          <a:solidFill>
                            <a:srgbClr val="FF0000"/>
                          </a:solidFill>
                        </a:rPr>
                        <a:t>5 Smooth Endoplasmic Reticulum</a:t>
                      </a:r>
                    </a:p>
                    <a:p>
                      <a:r>
                        <a:rPr lang="en-GB" sz="1000" dirty="0">
                          <a:solidFill>
                            <a:srgbClr val="FF0000"/>
                          </a:solidFill>
                        </a:rPr>
                        <a:t>8 Golgi body</a:t>
                      </a:r>
                    </a:p>
                  </a:txBody>
                  <a:tcPr/>
                </a:tc>
                <a:tc>
                  <a:txBody>
                    <a:bodyPr/>
                    <a:lstStyle/>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1602463600"/>
                  </a:ext>
                </a:extLst>
              </a:tr>
            </a:tbl>
          </a:graphicData>
        </a:graphic>
      </p:graphicFrame>
      <p:sp>
        <p:nvSpPr>
          <p:cNvPr id="6" name="Rectangle 5"/>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338088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75597522"/>
              </p:ext>
            </p:extLst>
          </p:nvPr>
        </p:nvGraphicFramePr>
        <p:xfrm>
          <a:off x="802103" y="1544557"/>
          <a:ext cx="5589394" cy="5923280"/>
        </p:xfrm>
        <a:graphic>
          <a:graphicData uri="http://schemas.openxmlformats.org/drawingml/2006/table">
            <a:tbl>
              <a:tblPr firstRow="1" bandRow="1">
                <a:tableStyleId>{5940675A-B579-460E-94D1-54222C63F5DA}</a:tableStyleId>
              </a:tblPr>
              <a:tblGrid>
                <a:gridCol w="336886">
                  <a:extLst>
                    <a:ext uri="{9D8B030D-6E8A-4147-A177-3AD203B41FA5}">
                      <a16:colId xmlns:a16="http://schemas.microsoft.com/office/drawing/2014/main" val="1592713580"/>
                    </a:ext>
                  </a:extLst>
                </a:gridCol>
                <a:gridCol w="320843">
                  <a:extLst>
                    <a:ext uri="{9D8B030D-6E8A-4147-A177-3AD203B41FA5}">
                      <a16:colId xmlns:a16="http://schemas.microsoft.com/office/drawing/2014/main" val="2076423028"/>
                    </a:ext>
                  </a:extLst>
                </a:gridCol>
                <a:gridCol w="320842">
                  <a:extLst>
                    <a:ext uri="{9D8B030D-6E8A-4147-A177-3AD203B41FA5}">
                      <a16:colId xmlns:a16="http://schemas.microsoft.com/office/drawing/2014/main" val="942470486"/>
                    </a:ext>
                  </a:extLst>
                </a:gridCol>
                <a:gridCol w="3834063">
                  <a:extLst>
                    <a:ext uri="{9D8B030D-6E8A-4147-A177-3AD203B41FA5}">
                      <a16:colId xmlns:a16="http://schemas.microsoft.com/office/drawing/2014/main" val="3447778764"/>
                    </a:ext>
                  </a:extLst>
                </a:gridCol>
                <a:gridCol w="776760">
                  <a:extLst>
                    <a:ext uri="{9D8B030D-6E8A-4147-A177-3AD203B41FA5}">
                      <a16:colId xmlns:a16="http://schemas.microsoft.com/office/drawing/2014/main" val="759695186"/>
                    </a:ext>
                  </a:extLst>
                </a:gridCol>
              </a:tblGrid>
              <a:tr h="370840">
                <a:tc gridSpan="3">
                  <a:txBody>
                    <a:bodyPr/>
                    <a:lstStyle/>
                    <a:p>
                      <a:r>
                        <a:rPr lang="en-GB" sz="1000" dirty="0">
                          <a:solidFill>
                            <a:srgbClr val="FF0000"/>
                          </a:solidFill>
                        </a:rPr>
                        <a:t>Question</a:t>
                      </a:r>
                    </a:p>
                  </a:txBody>
                  <a:tcPr/>
                </a:tc>
                <a:tc hMerge="1">
                  <a:txBody>
                    <a:bodyPr/>
                    <a:lstStyle/>
                    <a:p>
                      <a:endParaRPr lang="en-GB" dirty="0"/>
                    </a:p>
                  </a:txBody>
                  <a:tcPr/>
                </a:tc>
                <a:tc hMerge="1">
                  <a:txBody>
                    <a:bodyPr/>
                    <a:lstStyle/>
                    <a:p>
                      <a:endParaRPr lang="en-GB" dirty="0"/>
                    </a:p>
                  </a:txBody>
                  <a:tcPr/>
                </a:tc>
                <a:tc>
                  <a:txBody>
                    <a:bodyPr/>
                    <a:lstStyle/>
                    <a:p>
                      <a:r>
                        <a:rPr lang="en-GB" sz="1000" dirty="0">
                          <a:solidFill>
                            <a:srgbClr val="FF0000"/>
                          </a:solidFill>
                        </a:rPr>
                        <a:t>Answer</a:t>
                      </a:r>
                    </a:p>
                  </a:txBody>
                  <a:tcPr/>
                </a:tc>
                <a:tc>
                  <a:txBody>
                    <a:bodyPr/>
                    <a:lstStyle/>
                    <a:p>
                      <a:r>
                        <a:rPr lang="en-GB" sz="1000" dirty="0">
                          <a:solidFill>
                            <a:srgbClr val="FF0000"/>
                          </a:solidFill>
                        </a:rPr>
                        <a:t>Marks</a:t>
                      </a:r>
                    </a:p>
                  </a:txBody>
                  <a:tcPr/>
                </a:tc>
                <a:extLst>
                  <a:ext uri="{0D108BD9-81ED-4DB2-BD59-A6C34878D82A}">
                    <a16:rowId xmlns:a16="http://schemas.microsoft.com/office/drawing/2014/main" val="3363248047"/>
                  </a:ext>
                </a:extLst>
              </a:tr>
              <a:tr h="370840">
                <a:tc>
                  <a:txBody>
                    <a:bodyPr/>
                    <a:lstStyle/>
                    <a:p>
                      <a:r>
                        <a:rPr lang="en-GB" sz="1000" dirty="0">
                          <a:solidFill>
                            <a:srgbClr val="FF0000"/>
                          </a:solidFill>
                        </a:rPr>
                        <a:t>4</a:t>
                      </a: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b="0" i="0" kern="1200" dirty="0">
                          <a:solidFill>
                            <a:srgbClr val="FF0000"/>
                          </a:solidFill>
                          <a:effectLst/>
                          <a:latin typeface="+mn-lt"/>
                          <a:ea typeface="+mn-ea"/>
                          <a:cs typeface="+mn-cs"/>
                        </a:rPr>
                        <a:t>Any 3 from the following structure </a:t>
                      </a:r>
                      <a:r>
                        <a:rPr lang="en-GB" sz="1000" b="1" i="0" kern="1200" dirty="0">
                          <a:solidFill>
                            <a:srgbClr val="FF0000"/>
                          </a:solidFill>
                          <a:effectLst/>
                          <a:latin typeface="+mn-lt"/>
                          <a:ea typeface="+mn-ea"/>
                          <a:cs typeface="+mn-cs"/>
                        </a:rPr>
                        <a:t>and</a:t>
                      </a:r>
                      <a:r>
                        <a:rPr lang="en-GB" sz="1000" b="0" i="0" kern="1200" dirty="0">
                          <a:solidFill>
                            <a:srgbClr val="FF0000"/>
                          </a:solidFill>
                          <a:effectLst/>
                          <a:latin typeface="+mn-lt"/>
                          <a:ea typeface="+mn-ea"/>
                          <a:cs typeface="+mn-cs"/>
                        </a:rPr>
                        <a:t> function must be given.</a:t>
                      </a:r>
                    </a:p>
                    <a:p>
                      <a:r>
                        <a:rPr lang="en-GB" sz="1000" b="0" i="0" kern="1200" dirty="0">
                          <a:solidFill>
                            <a:srgbClr val="FF0000"/>
                          </a:solidFill>
                          <a:effectLst/>
                          <a:latin typeface="+mn-lt"/>
                          <a:ea typeface="+mn-ea"/>
                          <a:cs typeface="+mn-cs"/>
                        </a:rPr>
                        <a:t>Lipid bilayer - has a hydrophobic inside and hydrophilic outside, allowing for selective permeability </a:t>
                      </a:r>
                    </a:p>
                    <a:p>
                      <a:r>
                        <a:rPr lang="en-GB" sz="1000" b="0" i="0" kern="1200" dirty="0">
                          <a:solidFill>
                            <a:srgbClr val="FF0000"/>
                          </a:solidFill>
                          <a:effectLst/>
                          <a:latin typeface="+mn-lt"/>
                          <a:ea typeface="+mn-ea"/>
                          <a:cs typeface="+mn-cs"/>
                        </a:rPr>
                        <a:t>Proteins</a:t>
                      </a:r>
                      <a:r>
                        <a:rPr lang="en-GB" sz="1000" b="0" i="0" kern="1200" baseline="0" dirty="0">
                          <a:solidFill>
                            <a:srgbClr val="FF0000"/>
                          </a:solidFill>
                          <a:effectLst/>
                          <a:latin typeface="+mn-lt"/>
                          <a:ea typeface="+mn-ea"/>
                          <a:cs typeface="+mn-cs"/>
                        </a:rPr>
                        <a:t> -</a:t>
                      </a:r>
                      <a:r>
                        <a:rPr lang="en-GB" sz="1000" b="0" i="0" kern="1200" dirty="0">
                          <a:solidFill>
                            <a:srgbClr val="FF0000"/>
                          </a:solidFill>
                          <a:effectLst/>
                          <a:latin typeface="+mn-lt"/>
                          <a:ea typeface="+mn-ea"/>
                          <a:cs typeface="+mn-cs"/>
                        </a:rPr>
                        <a:t> allow for specific substances to come or some molecules to pass through, </a:t>
                      </a:r>
                    </a:p>
                    <a:p>
                      <a:r>
                        <a:rPr lang="en-GB" sz="1000" b="0" i="0" kern="1200" dirty="0">
                          <a:solidFill>
                            <a:srgbClr val="FF0000"/>
                          </a:solidFill>
                          <a:effectLst/>
                          <a:latin typeface="+mn-lt"/>
                          <a:ea typeface="+mn-ea"/>
                          <a:cs typeface="+mn-cs"/>
                        </a:rPr>
                        <a:t>Cholesterol -  allows for fluidity of the membrane,</a:t>
                      </a:r>
                    </a:p>
                    <a:p>
                      <a:r>
                        <a:rPr lang="en-GB" sz="1000" b="0" i="0" kern="1200" dirty="0">
                          <a:solidFill>
                            <a:srgbClr val="FF0000"/>
                          </a:solidFill>
                          <a:effectLst/>
                          <a:latin typeface="+mn-lt"/>
                          <a:ea typeface="+mn-ea"/>
                          <a:cs typeface="+mn-cs"/>
                        </a:rPr>
                        <a:t>Glycoproteins - for cell identification they serve as markers</a:t>
                      </a:r>
                      <a:endParaRPr lang="en-GB" sz="6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2327737529"/>
                  </a:ext>
                </a:extLst>
              </a:tr>
              <a:tr h="370840">
                <a:tc>
                  <a:txBody>
                    <a:bodyPr/>
                    <a:lstStyle/>
                    <a:p>
                      <a:r>
                        <a:rPr lang="en-GB" sz="1000" dirty="0">
                          <a:solidFill>
                            <a:srgbClr val="FF0000"/>
                          </a:solidFill>
                        </a:rPr>
                        <a:t>5</a:t>
                      </a:r>
                    </a:p>
                  </a:txBody>
                  <a:tcPr/>
                </a:tc>
                <a:tc>
                  <a:txBody>
                    <a:bodyPr/>
                    <a:lstStyle/>
                    <a:p>
                      <a:r>
                        <a:rPr lang="en-GB" sz="1000" dirty="0">
                          <a:solidFill>
                            <a:srgbClr val="FF0000"/>
                          </a:solidFill>
                        </a:rPr>
                        <a:t>a</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Pancreas</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1948864863"/>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3</a:t>
                      </a:r>
                      <a:r>
                        <a:rPr lang="en-GB" sz="1000" baseline="0" dirty="0">
                          <a:solidFill>
                            <a:srgbClr val="FF0000"/>
                          </a:solidFill>
                        </a:rPr>
                        <a:t> from</a:t>
                      </a:r>
                    </a:p>
                    <a:p>
                      <a:r>
                        <a:rPr lang="en-GB" sz="1000" baseline="0" dirty="0">
                          <a:solidFill>
                            <a:srgbClr val="FF0000"/>
                          </a:solidFill>
                        </a:rPr>
                        <a:t>Pancreas detects change</a:t>
                      </a:r>
                    </a:p>
                    <a:p>
                      <a:r>
                        <a:rPr lang="en-GB" sz="1000" baseline="0" dirty="0">
                          <a:solidFill>
                            <a:srgbClr val="FF0000"/>
                          </a:solidFill>
                        </a:rPr>
                        <a:t>Insulin secreted</a:t>
                      </a:r>
                    </a:p>
                    <a:p>
                      <a:r>
                        <a:rPr lang="en-GB" sz="1000" baseline="0" dirty="0">
                          <a:solidFill>
                            <a:srgbClr val="FF0000"/>
                          </a:solidFill>
                        </a:rPr>
                        <a:t>By alpha cells</a:t>
                      </a:r>
                    </a:p>
                    <a:p>
                      <a:r>
                        <a:rPr lang="en-GB" sz="1000" baseline="0" dirty="0">
                          <a:solidFill>
                            <a:srgbClr val="FF0000"/>
                          </a:solidFill>
                        </a:rPr>
                        <a:t>Respiration increased</a:t>
                      </a:r>
                    </a:p>
                    <a:p>
                      <a:r>
                        <a:rPr lang="en-GB" sz="1000" baseline="0" dirty="0">
                          <a:solidFill>
                            <a:srgbClr val="FF0000"/>
                          </a:solidFill>
                        </a:rPr>
                        <a:t>Uptake of glucose increased</a:t>
                      </a:r>
                    </a:p>
                    <a:p>
                      <a:r>
                        <a:rPr lang="en-GB" sz="1000" baseline="0" dirty="0">
                          <a:solidFill>
                            <a:srgbClr val="FF0000"/>
                          </a:solidFill>
                        </a:rPr>
                        <a:t>Liver increases storage of glucose as glycogen</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174900972"/>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c</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Any one from:</a:t>
                      </a:r>
                    </a:p>
                    <a:p>
                      <a:r>
                        <a:rPr lang="en-GB" sz="1000" dirty="0">
                          <a:solidFill>
                            <a:srgbClr val="FF0000"/>
                          </a:solidFill>
                        </a:rPr>
                        <a:t>Amount of chocolate, time taken to eat, other food/drink consumed,</a:t>
                      </a:r>
                      <a:r>
                        <a:rPr lang="en-GB" sz="1000" baseline="0" dirty="0">
                          <a:solidFill>
                            <a:srgbClr val="FF0000"/>
                          </a:solidFill>
                        </a:rPr>
                        <a:t> age, gender, weight, fitness level/metabolic rate, health/pre existing conditions, use of medicines/drugs</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txBody>
                  <a:tcPr/>
                </a:tc>
                <a:extLst>
                  <a:ext uri="{0D108BD9-81ED-4DB2-BD59-A6C34878D82A}">
                    <a16:rowId xmlns:a16="http://schemas.microsoft.com/office/drawing/2014/main" val="2685204917"/>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d</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Any three from</a:t>
                      </a:r>
                    </a:p>
                    <a:p>
                      <a:r>
                        <a:rPr lang="en-GB" sz="1000" dirty="0">
                          <a:solidFill>
                            <a:srgbClr val="FF0000"/>
                          </a:solidFill>
                        </a:rPr>
                        <a:t>Data</a:t>
                      </a:r>
                      <a:r>
                        <a:rPr lang="en-GB" sz="1000" baseline="0" dirty="0">
                          <a:solidFill>
                            <a:srgbClr val="FF0000"/>
                          </a:solidFill>
                        </a:rPr>
                        <a:t> suggests that blood glucose returns to normal</a:t>
                      </a:r>
                    </a:p>
                    <a:p>
                      <a:r>
                        <a:rPr lang="en-GB" sz="1000" baseline="0" dirty="0">
                          <a:solidFill>
                            <a:srgbClr val="FF0000"/>
                          </a:solidFill>
                        </a:rPr>
                        <a:t>Doesn’t show how much exercise has been done</a:t>
                      </a:r>
                    </a:p>
                    <a:p>
                      <a:r>
                        <a:rPr lang="en-GB" sz="1000" baseline="0" dirty="0">
                          <a:solidFill>
                            <a:srgbClr val="FF0000"/>
                          </a:solidFill>
                        </a:rPr>
                        <a:t>Doesn’t say age/gender/other named variable</a:t>
                      </a:r>
                    </a:p>
                    <a:p>
                      <a:r>
                        <a:rPr lang="en-GB" sz="1000" baseline="0" dirty="0">
                          <a:solidFill>
                            <a:srgbClr val="FF0000"/>
                          </a:solidFill>
                        </a:rPr>
                        <a:t>May only be true for chocolate/only one type of food investigated</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218020813"/>
                  </a:ext>
                </a:extLst>
              </a:tr>
              <a:tr h="370840">
                <a:tc>
                  <a:txBody>
                    <a:bodyPr/>
                    <a:lstStyle/>
                    <a:p>
                      <a:r>
                        <a:rPr lang="en-GB" sz="1000" dirty="0">
                          <a:solidFill>
                            <a:srgbClr val="FF0000"/>
                          </a:solidFill>
                        </a:rPr>
                        <a:t>6</a:t>
                      </a:r>
                    </a:p>
                  </a:txBody>
                  <a:tcPr/>
                </a:tc>
                <a:tc>
                  <a:txBody>
                    <a:bodyPr/>
                    <a:lstStyle/>
                    <a:p>
                      <a:endParaRPr lang="en-GB" sz="1000" dirty="0">
                        <a:solidFill>
                          <a:srgbClr val="FF0000"/>
                        </a:solidFill>
                      </a:endParaRPr>
                    </a:p>
                  </a:txBody>
                  <a:tcPr/>
                </a:tc>
                <a:tc>
                  <a:txBody>
                    <a:bodyPr/>
                    <a:lstStyle/>
                    <a:p>
                      <a:endParaRPr lang="en-GB" sz="1000" dirty="0">
                        <a:solidFill>
                          <a:srgbClr val="FF0000"/>
                        </a:solidFill>
                      </a:endParaRPr>
                    </a:p>
                  </a:txBody>
                  <a:tcPr/>
                </a:tc>
                <a:tc>
                  <a:txBody>
                    <a:bodyPr/>
                    <a:lstStyle/>
                    <a:p>
                      <a:r>
                        <a:rPr lang="en-GB" sz="1000" dirty="0">
                          <a:solidFill>
                            <a:srgbClr val="FF0000"/>
                          </a:solidFill>
                        </a:rPr>
                        <a:t>Top left: transpiration increases when wind speed increases/there is a positive correlation</a:t>
                      </a:r>
                    </a:p>
                    <a:p>
                      <a:r>
                        <a:rPr lang="en-GB" sz="1000" dirty="0">
                          <a:solidFill>
                            <a:srgbClr val="FF0000"/>
                          </a:solidFill>
                        </a:rPr>
                        <a:t>Top right: rate</a:t>
                      </a:r>
                      <a:r>
                        <a:rPr lang="en-GB" sz="1000" baseline="0" dirty="0">
                          <a:solidFill>
                            <a:srgbClr val="FF0000"/>
                          </a:solidFill>
                        </a:rPr>
                        <a:t> increases with pH until the optimum is reached, after the optimum, rate decreases</a:t>
                      </a:r>
                    </a:p>
                    <a:p>
                      <a:r>
                        <a:rPr lang="en-GB" sz="1000" baseline="0" dirty="0">
                          <a:solidFill>
                            <a:srgbClr val="FF0000"/>
                          </a:solidFill>
                        </a:rPr>
                        <a:t>Bottom left: Increasing light initially increases the rate of photosynthesis, but after a while remains constant</a:t>
                      </a:r>
                    </a:p>
                    <a:p>
                      <a:r>
                        <a:rPr lang="en-GB" sz="1000" baseline="0" dirty="0">
                          <a:solidFill>
                            <a:srgbClr val="FF0000"/>
                          </a:solidFill>
                        </a:rPr>
                        <a:t>Bottom right: Population increases slowly at first and then increases at a greater rate/increases exponentially</a:t>
                      </a:r>
                      <a:endParaRPr lang="en-GB" sz="1000" dirty="0">
                        <a:solidFill>
                          <a:srgbClr val="FF0000"/>
                        </a:solidFill>
                      </a:endParaRPr>
                    </a:p>
                  </a:txBody>
                  <a:tcPr/>
                </a:tc>
                <a:tc>
                  <a:txBody>
                    <a:bodyPr/>
                    <a:lstStyle/>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txBody>
                  <a:tcPr/>
                </a:tc>
                <a:extLst>
                  <a:ext uri="{0D108BD9-81ED-4DB2-BD59-A6C34878D82A}">
                    <a16:rowId xmlns:a16="http://schemas.microsoft.com/office/drawing/2014/main" val="3468924384"/>
                  </a:ext>
                </a:extLst>
              </a:tr>
            </a:tbl>
          </a:graphicData>
        </a:graphic>
      </p:graphicFrame>
      <p:sp>
        <p:nvSpPr>
          <p:cNvPr id="3" name="Rectangle 2"/>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734050" y="105347"/>
            <a:ext cx="1123950" cy="542836"/>
          </a:xfrm>
          <a:prstGeom prst="rect">
            <a:avLst/>
          </a:prstGeom>
        </p:spPr>
      </p:pic>
    </p:spTree>
    <p:extLst>
      <p:ext uri="{BB962C8B-B14F-4D97-AF65-F5344CB8AC3E}">
        <p14:creationId xmlns:p14="http://schemas.microsoft.com/office/powerpoint/2010/main" val="62345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541" y="918164"/>
            <a:ext cx="6062247" cy="4757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solidFill>
                  <a:schemeClr val="tx1"/>
                </a:solidFill>
              </a:rPr>
              <a:t>Kick back this summer with a good read. The books below are all popular science books and great for extending your understanding of Biology</a:t>
            </a:r>
          </a:p>
        </p:txBody>
      </p:sp>
      <p:pic>
        <p:nvPicPr>
          <p:cNvPr id="1028" name="Picture 4" descr="http://ecx.images-amazon.com/images/I/51Alf0p-7VL._SX324_BO1,204,203,2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850" y="1663916"/>
            <a:ext cx="1397126" cy="21385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405991" y="4072443"/>
            <a:ext cx="1513441" cy="1477328"/>
          </a:xfrm>
          <a:prstGeom prst="rect">
            <a:avLst/>
          </a:prstGeom>
          <a:noFill/>
        </p:spPr>
        <p:txBody>
          <a:bodyPr wrap="square" rtlCol="0">
            <a:spAutoFit/>
          </a:bodyPr>
          <a:lstStyle/>
          <a:p>
            <a:r>
              <a:rPr lang="en-GB" sz="1000" b="1" dirty="0"/>
              <a:t>Junk DNA</a:t>
            </a:r>
          </a:p>
          <a:p>
            <a:r>
              <a:rPr lang="en-GB" sz="1000" dirty="0"/>
              <a:t>Our DNA is so much more complex than you probably realize, this book will really deepen your understanding of all the work you will do on Genetics. Available at amazon.co.uk</a:t>
            </a:r>
          </a:p>
        </p:txBody>
      </p:sp>
      <p:pic>
        <p:nvPicPr>
          <p:cNvPr id="1030" name="Picture 6" descr="http://ecx.images-amazon.com/images/I/41EQS6XCA9L._SX322_BO1,204,203,2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5364" y="1738091"/>
            <a:ext cx="1340393" cy="20643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p:cNvSpPr txBox="1"/>
          <p:nvPr/>
        </p:nvSpPr>
        <p:spPr>
          <a:xfrm>
            <a:off x="3250338" y="1687438"/>
            <a:ext cx="1591925" cy="1477328"/>
          </a:xfrm>
          <a:prstGeom prst="rect">
            <a:avLst/>
          </a:prstGeom>
          <a:noFill/>
        </p:spPr>
        <p:txBody>
          <a:bodyPr wrap="square" rtlCol="0">
            <a:spAutoFit/>
          </a:bodyPr>
          <a:lstStyle/>
          <a:p>
            <a:r>
              <a:rPr lang="en-GB" sz="1000" b="1" dirty="0"/>
              <a:t>The Red Queen</a:t>
            </a:r>
          </a:p>
          <a:p>
            <a:r>
              <a:rPr lang="en-GB" sz="1000" dirty="0"/>
              <a:t>Its all about sex. Or sexual selection at least. This book will really help your understanding of evolution and particularly the fascinating role of sex in evolution. Available at amazon.co.uk</a:t>
            </a:r>
          </a:p>
        </p:txBody>
      </p:sp>
      <p:pic>
        <p:nvPicPr>
          <p:cNvPr id="1032" name="Picture 8" descr="http://ecx.images-amazon.com/images/I/51JFIfOTW4L._SX373_BO1,204,203,200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022" y="6366088"/>
            <a:ext cx="1414456" cy="2156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329850" y="6683402"/>
            <a:ext cx="1705897" cy="1323439"/>
          </a:xfrm>
          <a:prstGeom prst="rect">
            <a:avLst/>
          </a:prstGeom>
          <a:noFill/>
        </p:spPr>
        <p:txBody>
          <a:bodyPr wrap="square" rtlCol="0">
            <a:spAutoFit/>
          </a:bodyPr>
          <a:lstStyle/>
          <a:p>
            <a:r>
              <a:rPr lang="en-GB" sz="1000" dirty="0"/>
              <a:t>Studying Geography as well?</a:t>
            </a:r>
          </a:p>
          <a:p>
            <a:r>
              <a:rPr lang="en-GB" sz="1000" b="1" dirty="0"/>
              <a:t>Hen’s teeth and horses toes</a:t>
            </a:r>
          </a:p>
          <a:p>
            <a:r>
              <a:rPr lang="en-GB" sz="1000" dirty="0"/>
              <a:t>Stephen Jay Gould is a great Evolution writer and this book discusses lots of fascinating stories about Geology and evolution. Available at amazon.co.uk</a:t>
            </a:r>
          </a:p>
        </p:txBody>
      </p:sp>
      <p:pic>
        <p:nvPicPr>
          <p:cNvPr id="1034" name="Picture 10" descr="http://ecx.images-amazon.com/images/I/41AN6S6ShmL._SX315_BO1,204,203,200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7607" y="3543590"/>
            <a:ext cx="1397126" cy="21992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TextBox 11"/>
          <p:cNvSpPr txBox="1"/>
          <p:nvPr/>
        </p:nvSpPr>
        <p:spPr>
          <a:xfrm>
            <a:off x="4252297" y="4037640"/>
            <a:ext cx="2073460" cy="1631216"/>
          </a:xfrm>
          <a:prstGeom prst="rect">
            <a:avLst/>
          </a:prstGeom>
          <a:noFill/>
        </p:spPr>
        <p:txBody>
          <a:bodyPr wrap="square" rtlCol="0">
            <a:spAutoFit/>
          </a:bodyPr>
          <a:lstStyle/>
          <a:p>
            <a:r>
              <a:rPr lang="en-GB" sz="1000" b="1" dirty="0"/>
              <a:t>A Short History of Nearly Everything</a:t>
            </a:r>
          </a:p>
          <a:p>
            <a:r>
              <a:rPr lang="en-GB" sz="1000" dirty="0"/>
              <a:t>A whistle-stop tour through many aspects of history from the Big Bang to now. This is a really accessible read that will re-familiarise you with common concepts and introduce you to some of the more colourful characters from the history of science! Available at amazon.co.uk</a:t>
            </a:r>
          </a:p>
        </p:txBody>
      </p:sp>
      <p:pic>
        <p:nvPicPr>
          <p:cNvPr id="1036" name="Picture 12" descr="http://ecx.images-amazon.com/images/I/51C-v2NW2QL._SX311_BO1,204,203,200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5275" y="5818371"/>
            <a:ext cx="1406187" cy="2156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TextBox 13"/>
          <p:cNvSpPr txBox="1"/>
          <p:nvPr/>
        </p:nvSpPr>
        <p:spPr>
          <a:xfrm>
            <a:off x="4702813" y="8256276"/>
            <a:ext cx="1905493" cy="1015663"/>
          </a:xfrm>
          <a:prstGeom prst="rect">
            <a:avLst/>
          </a:prstGeom>
          <a:noFill/>
        </p:spPr>
        <p:txBody>
          <a:bodyPr wrap="square" rtlCol="0">
            <a:spAutoFit/>
          </a:bodyPr>
          <a:lstStyle/>
          <a:p>
            <a:r>
              <a:rPr lang="en-GB" sz="1000" dirty="0"/>
              <a:t>An easy read..</a:t>
            </a:r>
          </a:p>
          <a:p>
            <a:r>
              <a:rPr lang="en-GB" sz="1000" b="1" dirty="0"/>
              <a:t>Frankenstein’s cat</a:t>
            </a:r>
          </a:p>
          <a:p>
            <a:r>
              <a:rPr lang="en-GB" sz="1000" dirty="0"/>
              <a:t>Discover how glow in the dark fish are made and more great Biotechnology breakthroughs. Available at amazon.co.uk </a:t>
            </a:r>
          </a:p>
        </p:txBody>
      </p:sp>
      <p:pic>
        <p:nvPicPr>
          <p:cNvPr id="4" name="Picture 3"/>
          <p:cNvPicPr>
            <a:picLocks noChangeAspect="1"/>
          </p:cNvPicPr>
          <p:nvPr/>
        </p:nvPicPr>
        <p:blipFill>
          <a:blip r:embed="rId7"/>
          <a:stretch>
            <a:fillRect/>
          </a:stretch>
        </p:blipFill>
        <p:spPr>
          <a:xfrm>
            <a:off x="2680190" y="3564483"/>
            <a:ext cx="1338745" cy="2141495"/>
          </a:xfrm>
          <a:prstGeom prst="rect">
            <a:avLst/>
          </a:prstGeom>
        </p:spPr>
      </p:pic>
      <p:sp>
        <p:nvSpPr>
          <p:cNvPr id="15" name="Rectangle 14"/>
          <p:cNvSpPr/>
          <p:nvPr/>
        </p:nvSpPr>
        <p:spPr>
          <a:xfrm>
            <a:off x="213535" y="478876"/>
            <a:ext cx="6244454" cy="375487"/>
          </a:xfrm>
          <a:prstGeom prst="rect">
            <a:avLst/>
          </a:prstGeom>
          <a:noFill/>
        </p:spPr>
        <p:txBody>
          <a:bodyPr wrap="square" lIns="91440" tIns="45720" rIns="91440" bIns="45720">
            <a:spAutoFit/>
            <a:scene3d>
              <a:camera prst="perspectiveLeft"/>
              <a:lightRig rig="threePt" dir="t"/>
            </a:scene3d>
          </a:bodyPr>
          <a:lstStyle/>
          <a:p>
            <a:pPr>
              <a:lnSpc>
                <a:spcPct val="115000"/>
              </a:lnSpc>
              <a:spcAft>
                <a:spcPts val="1000"/>
              </a:spcAft>
            </a:pPr>
            <a:r>
              <a:rPr lang="en-GB" sz="1600" b="1" u="sng" dirty="0">
                <a:solidFill>
                  <a:srgbClr val="E46C0A"/>
                </a:solidFill>
                <a:latin typeface="Calibri" panose="020F0502020204030204" pitchFamily="34" charset="0"/>
                <a:ea typeface="MS Mincho"/>
                <a:cs typeface="Arial" panose="020B0604020202020204" pitchFamily="34" charset="0"/>
              </a:rPr>
              <a:t>Book Recommendations</a:t>
            </a:r>
            <a:endParaRPr lang="en-GB" sz="1600" dirty="0">
              <a:effectLst/>
              <a:latin typeface="Calibri" panose="020F0502020204030204" pitchFamily="34" charset="0"/>
              <a:ea typeface="MS Mincho"/>
              <a:cs typeface="Arial" panose="020B0604020202020204" pitchFamily="34" charset="0"/>
            </a:endParaRPr>
          </a:p>
        </p:txBody>
      </p:sp>
      <p:pic>
        <p:nvPicPr>
          <p:cNvPr id="16" name="Picture 15"/>
          <p:cNvPicPr>
            <a:picLocks noChangeAspect="1"/>
          </p:cNvPicPr>
          <p:nvPr/>
        </p:nvPicPr>
        <p:blipFill>
          <a:blip r:embed="rId8"/>
          <a:stretch>
            <a:fillRect/>
          </a:stretch>
        </p:blipFill>
        <p:spPr>
          <a:xfrm>
            <a:off x="5734050" y="105347"/>
            <a:ext cx="1123950" cy="542836"/>
          </a:xfrm>
          <a:prstGeom prst="rect">
            <a:avLst/>
          </a:prstGeom>
        </p:spPr>
      </p:pic>
      <p:sp>
        <p:nvSpPr>
          <p:cNvPr id="17" name="Rectangle 16"/>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33756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121" y="2122928"/>
            <a:ext cx="1855116" cy="1286541"/>
          </a:xfrm>
          <a:prstGeom prst="rect">
            <a:avLst/>
          </a:prstGeom>
        </p:spPr>
      </p:pic>
      <p:sp>
        <p:nvSpPr>
          <p:cNvPr id="4" name="Rectangle 3"/>
          <p:cNvSpPr/>
          <p:nvPr/>
        </p:nvSpPr>
        <p:spPr>
          <a:xfrm>
            <a:off x="219041" y="44467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Movie Recommendations</a:t>
            </a:r>
            <a:endParaRPr lang="en-GB" b="1" dirty="0">
              <a:solidFill>
                <a:schemeClr val="accent2">
                  <a:lumMod val="75000"/>
                </a:schemeClr>
              </a:solidFill>
            </a:endParaRPr>
          </a:p>
        </p:txBody>
      </p:sp>
      <p:sp>
        <p:nvSpPr>
          <p:cNvPr id="5" name="TextBox 4"/>
          <p:cNvSpPr txBox="1"/>
          <p:nvPr/>
        </p:nvSpPr>
        <p:spPr>
          <a:xfrm>
            <a:off x="326409" y="1038864"/>
            <a:ext cx="6315071" cy="8592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Everyone loves a good story and everyone loves some great science. Here are some of the picks of the best films based on real life scientists and discoveries. You wont find Jurassic Park on this list,  we’ve looked back over the last 50 years to give you our top 5 films you might not have seen before. Great watching for a rainy day.</a:t>
            </a:r>
          </a:p>
        </p:txBody>
      </p:sp>
      <p:sp>
        <p:nvSpPr>
          <p:cNvPr id="6" name="TextBox 5"/>
          <p:cNvSpPr txBox="1"/>
          <p:nvPr/>
        </p:nvSpPr>
        <p:spPr>
          <a:xfrm>
            <a:off x="260046" y="3864434"/>
            <a:ext cx="1562986" cy="1477328"/>
          </a:xfrm>
          <a:prstGeom prst="rect">
            <a:avLst/>
          </a:prstGeom>
          <a:noFill/>
        </p:spPr>
        <p:txBody>
          <a:bodyPr wrap="square" rtlCol="0">
            <a:spAutoFit/>
          </a:bodyPr>
          <a:lstStyle/>
          <a:p>
            <a:r>
              <a:rPr lang="en-GB" sz="1000" b="1" dirty="0"/>
              <a:t>Inherit The Wind (1960)</a:t>
            </a:r>
          </a:p>
          <a:p>
            <a:r>
              <a:rPr lang="en-GB" sz="1000" dirty="0"/>
              <a:t>Great if you can find it. Based on a real life trial of a teacher accused of the crime of teaching Darwinian evolution in school in America. Does the debate rumble on today?</a:t>
            </a:r>
          </a:p>
        </p:txBody>
      </p:sp>
      <p:pic>
        <p:nvPicPr>
          <p:cNvPr id="7" name="Picture 6"/>
          <p:cNvPicPr>
            <a:picLocks noChangeAspect="1"/>
          </p:cNvPicPr>
          <p:nvPr/>
        </p:nvPicPr>
        <p:blipFill>
          <a:blip r:embed="rId3"/>
          <a:stretch>
            <a:fillRect/>
          </a:stretch>
        </p:blipFill>
        <p:spPr>
          <a:xfrm>
            <a:off x="1870016" y="3658750"/>
            <a:ext cx="1381125" cy="2038350"/>
          </a:xfrm>
          <a:prstGeom prst="rect">
            <a:avLst/>
          </a:prstGeom>
        </p:spPr>
      </p:pic>
      <p:sp>
        <p:nvSpPr>
          <p:cNvPr id="8" name="TextBox 7"/>
          <p:cNvSpPr txBox="1"/>
          <p:nvPr/>
        </p:nvSpPr>
        <p:spPr>
          <a:xfrm>
            <a:off x="1688155" y="6060350"/>
            <a:ext cx="1562986" cy="1323439"/>
          </a:xfrm>
          <a:prstGeom prst="rect">
            <a:avLst/>
          </a:prstGeom>
          <a:noFill/>
        </p:spPr>
        <p:txBody>
          <a:bodyPr wrap="square" rtlCol="0">
            <a:spAutoFit/>
          </a:bodyPr>
          <a:lstStyle/>
          <a:p>
            <a:r>
              <a:rPr lang="en-GB" sz="1000" b="1" dirty="0"/>
              <a:t>Lorenzo’s Oil (1992)</a:t>
            </a:r>
          </a:p>
          <a:p>
            <a:r>
              <a:rPr lang="en-GB" sz="1000" dirty="0"/>
              <a:t>Based on a true story. A young child suffers from an autoimmune disease. The parents research and challenge doctors to develop a new cure for his disease.</a:t>
            </a:r>
          </a:p>
        </p:txBody>
      </p:sp>
      <p:pic>
        <p:nvPicPr>
          <p:cNvPr id="9" name="Picture 8"/>
          <p:cNvPicPr>
            <a:picLocks noChangeAspect="1"/>
          </p:cNvPicPr>
          <p:nvPr/>
        </p:nvPicPr>
        <p:blipFill>
          <a:blip r:embed="rId4"/>
          <a:stretch>
            <a:fillRect/>
          </a:stretch>
        </p:blipFill>
        <p:spPr>
          <a:xfrm>
            <a:off x="321980" y="5857483"/>
            <a:ext cx="1407761" cy="2042027"/>
          </a:xfrm>
          <a:prstGeom prst="rect">
            <a:avLst/>
          </a:prstGeom>
        </p:spPr>
      </p:pic>
      <p:sp>
        <p:nvSpPr>
          <p:cNvPr id="10" name="TextBox 9"/>
          <p:cNvSpPr txBox="1"/>
          <p:nvPr/>
        </p:nvSpPr>
        <p:spPr>
          <a:xfrm>
            <a:off x="4841582" y="5857483"/>
            <a:ext cx="1562986" cy="1785104"/>
          </a:xfrm>
          <a:prstGeom prst="rect">
            <a:avLst/>
          </a:prstGeom>
          <a:noFill/>
        </p:spPr>
        <p:txBody>
          <a:bodyPr wrap="square" rtlCol="0">
            <a:spAutoFit/>
          </a:bodyPr>
          <a:lstStyle/>
          <a:p>
            <a:r>
              <a:rPr lang="en-GB" sz="1000" b="1" dirty="0"/>
              <a:t>Something the Lord Made (2004)</a:t>
            </a:r>
          </a:p>
          <a:p>
            <a:r>
              <a:rPr lang="en-GB" sz="1000" dirty="0"/>
              <a:t>Professor Snape (the late great Alan Rickman) in a very different role. The film tells the story of the scientists at the cutting edge of early heart surgery as well as issues surrounding racism at the time.</a:t>
            </a:r>
          </a:p>
        </p:txBody>
      </p:sp>
      <p:pic>
        <p:nvPicPr>
          <p:cNvPr id="11" name="Picture 10"/>
          <p:cNvPicPr>
            <a:picLocks noChangeAspect="1"/>
          </p:cNvPicPr>
          <p:nvPr/>
        </p:nvPicPr>
        <p:blipFill>
          <a:blip r:embed="rId5"/>
          <a:stretch>
            <a:fillRect/>
          </a:stretch>
        </p:blipFill>
        <p:spPr>
          <a:xfrm>
            <a:off x="3391415" y="5981821"/>
            <a:ext cx="1397640" cy="2035398"/>
          </a:xfrm>
          <a:prstGeom prst="rect">
            <a:avLst/>
          </a:prstGeom>
        </p:spPr>
      </p:pic>
      <p:sp>
        <p:nvSpPr>
          <p:cNvPr id="12" name="TextBox 11"/>
          <p:cNvSpPr txBox="1"/>
          <p:nvPr/>
        </p:nvSpPr>
        <p:spPr>
          <a:xfrm>
            <a:off x="4900509" y="2122928"/>
            <a:ext cx="1562986" cy="1477328"/>
          </a:xfrm>
          <a:prstGeom prst="rect">
            <a:avLst/>
          </a:prstGeom>
          <a:noFill/>
        </p:spPr>
        <p:txBody>
          <a:bodyPr wrap="square" rtlCol="0">
            <a:spAutoFit/>
          </a:bodyPr>
          <a:lstStyle/>
          <a:p>
            <a:r>
              <a:rPr lang="en-GB" sz="1000" b="1" dirty="0"/>
              <a:t>Gorillas in the Mist (1988)</a:t>
            </a:r>
          </a:p>
          <a:p>
            <a:r>
              <a:rPr lang="en-GB" sz="1000" dirty="0"/>
              <a:t>An absolute classic that retells the true story of the life and work of Dian Fossey and her work studying and protecting mountain gorillas from poachers and habitat loss. A tear jerker.</a:t>
            </a:r>
          </a:p>
        </p:txBody>
      </p:sp>
      <p:pic>
        <p:nvPicPr>
          <p:cNvPr id="13" name="Picture 12"/>
          <p:cNvPicPr>
            <a:picLocks noChangeAspect="1"/>
          </p:cNvPicPr>
          <p:nvPr/>
        </p:nvPicPr>
        <p:blipFill>
          <a:blip r:embed="rId6"/>
          <a:stretch>
            <a:fillRect/>
          </a:stretch>
        </p:blipFill>
        <p:spPr>
          <a:xfrm>
            <a:off x="3452866" y="2122928"/>
            <a:ext cx="1365117" cy="2038350"/>
          </a:xfrm>
          <a:prstGeom prst="rect">
            <a:avLst/>
          </a:prstGeom>
        </p:spPr>
      </p:pic>
      <p:sp>
        <p:nvSpPr>
          <p:cNvPr id="14" name="TextBox 13"/>
          <p:cNvSpPr txBox="1"/>
          <p:nvPr/>
        </p:nvSpPr>
        <p:spPr>
          <a:xfrm>
            <a:off x="3452866" y="4285492"/>
            <a:ext cx="1562986" cy="1323439"/>
          </a:xfrm>
          <a:prstGeom prst="rect">
            <a:avLst/>
          </a:prstGeom>
          <a:noFill/>
        </p:spPr>
        <p:txBody>
          <a:bodyPr wrap="square" rtlCol="0">
            <a:spAutoFit/>
          </a:bodyPr>
          <a:lstStyle/>
          <a:p>
            <a:r>
              <a:rPr lang="en-GB" sz="1000" b="1" dirty="0"/>
              <a:t>Andromeda Strain (1971)</a:t>
            </a:r>
          </a:p>
          <a:p>
            <a:r>
              <a:rPr lang="en-GB" sz="1000" dirty="0"/>
              <a:t>Science fiction by the great thriller writer Michael Cricthon (he of Jurassic Park fame). Humans begin dying when an alien microbe arrives on Earth.</a:t>
            </a:r>
          </a:p>
        </p:txBody>
      </p:sp>
      <p:pic>
        <p:nvPicPr>
          <p:cNvPr id="15" name="Picture 14"/>
          <p:cNvPicPr>
            <a:picLocks noChangeAspect="1"/>
          </p:cNvPicPr>
          <p:nvPr/>
        </p:nvPicPr>
        <p:blipFill>
          <a:blip r:embed="rId7"/>
          <a:stretch>
            <a:fillRect/>
          </a:stretch>
        </p:blipFill>
        <p:spPr>
          <a:xfrm>
            <a:off x="5109820" y="3658750"/>
            <a:ext cx="1353675" cy="2061572"/>
          </a:xfrm>
          <a:prstGeom prst="rect">
            <a:avLst/>
          </a:prstGeom>
        </p:spPr>
      </p:pic>
      <p:sp>
        <p:nvSpPr>
          <p:cNvPr id="16" name="TextBox 15"/>
          <p:cNvSpPr txBox="1"/>
          <p:nvPr/>
        </p:nvSpPr>
        <p:spPr>
          <a:xfrm>
            <a:off x="360291" y="8405471"/>
            <a:ext cx="6281189"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There are some great TV series and box sets available too, you might want to check out: Blue Planet, Planet Earth,  The Ascent of Man, Catastrophe, Frozen Planet, Life Story, The Hunt and Monsoon.</a:t>
            </a:r>
          </a:p>
        </p:txBody>
      </p:sp>
      <p:pic>
        <p:nvPicPr>
          <p:cNvPr id="17" name="Picture 16"/>
          <p:cNvPicPr>
            <a:picLocks noChangeAspect="1"/>
          </p:cNvPicPr>
          <p:nvPr/>
        </p:nvPicPr>
        <p:blipFill>
          <a:blip r:embed="rId8"/>
          <a:stretch>
            <a:fillRect/>
          </a:stretch>
        </p:blipFill>
        <p:spPr>
          <a:xfrm>
            <a:off x="5734050" y="105347"/>
            <a:ext cx="1123950" cy="542836"/>
          </a:xfrm>
          <a:prstGeom prst="rect">
            <a:avLst/>
          </a:prstGeom>
        </p:spPr>
      </p:pic>
      <p:sp>
        <p:nvSpPr>
          <p:cNvPr id="18" name="Rectangle 17"/>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414140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205" y="1039239"/>
            <a:ext cx="6370227" cy="6674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If you have 30 minutes to spare, here are some great presentations (and free!) from world leading scientists and researchers on a variety of topics. They provide some interesting answers and ask some thought-provoking questions. Use the link or scan the QR code to view:</a:t>
            </a:r>
          </a:p>
        </p:txBody>
      </p:sp>
      <p:sp>
        <p:nvSpPr>
          <p:cNvPr id="17" name="TextBox 16"/>
          <p:cNvSpPr txBox="1"/>
          <p:nvPr/>
        </p:nvSpPr>
        <p:spPr>
          <a:xfrm>
            <a:off x="279232" y="2097785"/>
            <a:ext cx="2415414" cy="1631216"/>
          </a:xfrm>
          <a:prstGeom prst="rect">
            <a:avLst/>
          </a:prstGeom>
          <a:noFill/>
        </p:spPr>
        <p:txBody>
          <a:bodyPr wrap="square" rtlCol="0">
            <a:spAutoFit/>
          </a:bodyPr>
          <a:lstStyle/>
          <a:p>
            <a:r>
              <a:rPr lang="en-GB" sz="1000" b="1" dirty="0"/>
              <a:t>A New Superweapon in the Fight Against Cancer</a:t>
            </a:r>
          </a:p>
          <a:p>
            <a:r>
              <a:rPr lang="en-GB" sz="1000" dirty="0"/>
              <a:t>Available at : </a:t>
            </a:r>
            <a:r>
              <a:rPr lang="en-GB" sz="1000" dirty="0">
                <a:hlinkClick r:id="rId2"/>
              </a:rPr>
              <a:t>http://www.ted.com/talks/paula_hammond_a_new_superweapon_in_the_fight_against_cancer?language=en</a:t>
            </a:r>
            <a:endParaRPr lang="en-GB" sz="1000" dirty="0"/>
          </a:p>
          <a:p>
            <a:r>
              <a:rPr lang="en-GB" sz="1000" dirty="0"/>
              <a:t>Cancer is a very clever, adaptable disease. To defeat it, says medical researcher and educator Paula Hammond, we need a new and powerful mode of attack.</a:t>
            </a:r>
          </a:p>
        </p:txBody>
      </p:sp>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357" y="2097785"/>
            <a:ext cx="1463668" cy="1444903"/>
          </a:xfrm>
          <a:prstGeom prst="rect">
            <a:avLst/>
          </a:prstGeom>
        </p:spPr>
      </p:pic>
      <p:pic>
        <p:nvPicPr>
          <p:cNvPr id="18" name="Picture 1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371" y="2115542"/>
            <a:ext cx="2021790" cy="1427146"/>
          </a:xfrm>
          <a:prstGeom prst="rect">
            <a:avLst/>
          </a:prstGeom>
        </p:spPr>
      </p:pic>
      <p:sp>
        <p:nvSpPr>
          <p:cNvPr id="19" name="TextBox 18"/>
          <p:cNvSpPr txBox="1"/>
          <p:nvPr/>
        </p:nvSpPr>
        <p:spPr>
          <a:xfrm>
            <a:off x="4048081" y="3872017"/>
            <a:ext cx="2415414" cy="1477328"/>
          </a:xfrm>
          <a:prstGeom prst="rect">
            <a:avLst/>
          </a:prstGeom>
          <a:noFill/>
        </p:spPr>
        <p:txBody>
          <a:bodyPr wrap="square" rtlCol="0">
            <a:spAutoFit/>
          </a:bodyPr>
          <a:lstStyle/>
          <a:p>
            <a:r>
              <a:rPr lang="en-GB" sz="1000" b="1" dirty="0"/>
              <a:t>Why Bees are Disappearing</a:t>
            </a:r>
          </a:p>
          <a:p>
            <a:r>
              <a:rPr lang="en-GB" sz="1000" dirty="0"/>
              <a:t>Available at : </a:t>
            </a:r>
            <a:r>
              <a:rPr lang="en-GB" sz="1000" dirty="0">
                <a:hlinkClick r:id="rId5"/>
              </a:rPr>
              <a:t>http://www.ted.com/talks/marla_spivak_why_bees_are_disappearing?language=en</a:t>
            </a:r>
            <a:endParaRPr lang="en-GB" sz="1000" dirty="0"/>
          </a:p>
          <a:p>
            <a:r>
              <a:rPr lang="en-GB" sz="1000" dirty="0"/>
              <a:t>Honeybees have thrived for 50 million years, each colony 40 to 50,000 individuals coordinated in amazing harmony. So why, seven years ago, did colonies start dying en-masse? </a:t>
            </a:r>
          </a:p>
        </p:txBody>
      </p:sp>
      <p:pic>
        <p:nvPicPr>
          <p:cNvPr id="20" name="Picture 1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232" y="3908113"/>
            <a:ext cx="1463668" cy="1427146"/>
          </a:xfrm>
          <a:prstGeom prst="rect">
            <a:avLst/>
          </a:prstGeom>
        </p:spPr>
      </p:pic>
      <p:pic>
        <p:nvPicPr>
          <p:cNvPr id="21" name="Picture 20"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4233" y="3860496"/>
            <a:ext cx="2042515" cy="1427146"/>
          </a:xfrm>
          <a:prstGeom prst="rect">
            <a:avLst/>
          </a:prstGeom>
        </p:spPr>
      </p:pic>
      <p:sp>
        <p:nvSpPr>
          <p:cNvPr id="22" name="TextBox 21"/>
          <p:cNvSpPr txBox="1"/>
          <p:nvPr/>
        </p:nvSpPr>
        <p:spPr>
          <a:xfrm>
            <a:off x="187841" y="5434887"/>
            <a:ext cx="2415414" cy="1938992"/>
          </a:xfrm>
          <a:prstGeom prst="rect">
            <a:avLst/>
          </a:prstGeom>
          <a:noFill/>
        </p:spPr>
        <p:txBody>
          <a:bodyPr wrap="square" rtlCol="0">
            <a:spAutoFit/>
          </a:bodyPr>
          <a:lstStyle/>
          <a:p>
            <a:r>
              <a:rPr lang="en-GB" sz="1000" b="1" dirty="0"/>
              <a:t>Why Doctors Don’t Know About the Drugs They Prescribe</a:t>
            </a:r>
          </a:p>
          <a:p>
            <a:r>
              <a:rPr lang="en-GB" sz="1000" dirty="0"/>
              <a:t>Available at : </a:t>
            </a:r>
            <a:r>
              <a:rPr lang="en-GB" sz="1000" dirty="0">
                <a:hlinkClick r:id="rId8"/>
              </a:rPr>
              <a:t>http://www.ted.com/talks/ben_goldacre_what_doctors_don_t_know_about_the_drugs_they_prescribe?language=en</a:t>
            </a:r>
            <a:endParaRPr lang="en-GB" sz="1000" dirty="0"/>
          </a:p>
          <a:p>
            <a:r>
              <a:rPr lang="en-GB" sz="1000" dirty="0"/>
              <a:t>When a new drug gets tested, the results of the trials should be published for the rest of the medical world — except much of the time, negative or inconclusive findings go unreported, leaving doctors and researchers in the dark.</a:t>
            </a:r>
            <a:endParaRPr lang="en-GB" sz="400" dirty="0"/>
          </a:p>
        </p:txBody>
      </p:sp>
      <p:pic>
        <p:nvPicPr>
          <p:cNvPr id="23" name="Picture 22"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1428" y="5434887"/>
            <a:ext cx="1560597" cy="1496085"/>
          </a:xfrm>
          <a:prstGeom prst="rect">
            <a:avLst/>
          </a:prstGeom>
        </p:spPr>
      </p:pic>
      <p:pic>
        <p:nvPicPr>
          <p:cNvPr id="24" name="Picture 23"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03255" y="5492581"/>
            <a:ext cx="2042515" cy="1438391"/>
          </a:xfrm>
          <a:prstGeom prst="rect">
            <a:avLst/>
          </a:prstGeom>
        </p:spPr>
      </p:pic>
      <p:sp>
        <p:nvSpPr>
          <p:cNvPr id="25" name="TextBox 24"/>
          <p:cNvSpPr txBox="1"/>
          <p:nvPr/>
        </p:nvSpPr>
        <p:spPr>
          <a:xfrm>
            <a:off x="4048081" y="7344302"/>
            <a:ext cx="2415414" cy="1346522"/>
          </a:xfrm>
          <a:prstGeom prst="rect">
            <a:avLst/>
          </a:prstGeom>
          <a:noFill/>
        </p:spPr>
        <p:txBody>
          <a:bodyPr wrap="square" rtlCol="0">
            <a:spAutoFit/>
          </a:bodyPr>
          <a:lstStyle/>
          <a:p>
            <a:r>
              <a:rPr lang="en-GB" sz="1000" b="1" dirty="0"/>
              <a:t>Growing New Organs</a:t>
            </a:r>
          </a:p>
          <a:p>
            <a:r>
              <a:rPr lang="en-GB" sz="1000" dirty="0"/>
              <a:t>Available at : </a:t>
            </a:r>
            <a:r>
              <a:rPr lang="en-GB" sz="1000" dirty="0">
                <a:hlinkClick r:id="rId11"/>
              </a:rPr>
              <a:t>http://www.ted.com/talks/anthony_atala_growing_organs_engineering_tissue?language=en</a:t>
            </a:r>
            <a:endParaRPr lang="en-GB" sz="1000" dirty="0"/>
          </a:p>
          <a:p>
            <a:r>
              <a:rPr lang="en-GB" sz="1000" dirty="0"/>
              <a:t>Anthony Atalla's state-of-the-art lab grows human organs — from muscles to blood vessels to bladders, and more. </a:t>
            </a:r>
            <a:endParaRPr lang="en-GB" sz="100" dirty="0"/>
          </a:p>
        </p:txBody>
      </p:sp>
      <p:pic>
        <p:nvPicPr>
          <p:cNvPr id="26" name="Picture 25"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05566" y="7462168"/>
            <a:ext cx="2042515" cy="1447474"/>
          </a:xfrm>
          <a:prstGeom prst="rect">
            <a:avLst/>
          </a:prstGeom>
        </p:spPr>
      </p:pic>
      <p:pic>
        <p:nvPicPr>
          <p:cNvPr id="27" name="Picture 26" descr="Screen Clippi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2475" y="7474226"/>
            <a:ext cx="1463668" cy="1463668"/>
          </a:xfrm>
          <a:prstGeom prst="rect">
            <a:avLst/>
          </a:prstGeom>
        </p:spPr>
      </p:pic>
      <p:cxnSp>
        <p:nvCxnSpPr>
          <p:cNvPr id="29" name="Straight Connector 28"/>
          <p:cNvCxnSpPr/>
          <p:nvPr/>
        </p:nvCxnSpPr>
        <p:spPr>
          <a:xfrm>
            <a:off x="291264" y="3746019"/>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a:xfrm>
            <a:off x="311312" y="5390338"/>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a:off x="271205" y="7347477"/>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2" name="Picture 31"/>
          <p:cNvPicPr>
            <a:picLocks noChangeAspect="1"/>
          </p:cNvPicPr>
          <p:nvPr/>
        </p:nvPicPr>
        <p:blipFill>
          <a:blip r:embed="rId14"/>
          <a:stretch>
            <a:fillRect/>
          </a:stretch>
        </p:blipFill>
        <p:spPr>
          <a:xfrm>
            <a:off x="5734050" y="105347"/>
            <a:ext cx="1123950" cy="542836"/>
          </a:xfrm>
          <a:prstGeom prst="rect">
            <a:avLst/>
          </a:prstGeom>
        </p:spPr>
      </p:pic>
      <p:sp>
        <p:nvSpPr>
          <p:cNvPr id="28" name="Rectangle 27"/>
          <p:cNvSpPr/>
          <p:nvPr/>
        </p:nvSpPr>
        <p:spPr>
          <a:xfrm>
            <a:off x="219041" y="44467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Movie Recommendations</a:t>
            </a:r>
            <a:endParaRPr lang="en-GB" b="1" dirty="0">
              <a:solidFill>
                <a:schemeClr val="accent2">
                  <a:lumMod val="75000"/>
                </a:schemeClr>
              </a:solidFill>
            </a:endParaRPr>
          </a:p>
        </p:txBody>
      </p:sp>
      <p:sp>
        <p:nvSpPr>
          <p:cNvPr id="33" name="Rectangle 32"/>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855603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359" y="482253"/>
            <a:ext cx="6244454" cy="323165"/>
          </a:xfrm>
          <a:prstGeom prst="rect">
            <a:avLst/>
          </a:prstGeom>
          <a:noFill/>
        </p:spPr>
        <p:txBody>
          <a:bodyPr wrap="square" lIns="91440" tIns="45720" rIns="91440" bIns="45720">
            <a:spAutoFit/>
            <a:scene3d>
              <a:camera prst="perspectiveLeft"/>
              <a:lightRig rig="threePt" dir="t"/>
            </a:scene3d>
          </a:bodyPr>
          <a:lstStyle/>
          <a:p>
            <a:pPr>
              <a:lnSpc>
                <a:spcPts val="1800"/>
              </a:lnSpc>
              <a:spcBef>
                <a:spcPts val="780"/>
              </a:spcBef>
              <a:spcAft>
                <a:spcPts val="780"/>
              </a:spcAft>
            </a:pPr>
            <a:r>
              <a:rPr lang="en-GB" b="1" u="sng" dirty="0">
                <a:solidFill>
                  <a:srgbClr val="E46C0A"/>
                </a:solidFill>
                <a:latin typeface="Calibri" panose="020F0502020204030204" pitchFamily="34" charset="0"/>
                <a:ea typeface="Times New Roman" panose="02020603050405020304" pitchFamily="18" charset="0"/>
                <a:cs typeface="Arial" panose="020B0604020202020204" pitchFamily="34" charset="0"/>
              </a:rPr>
              <a:t>Research activities</a:t>
            </a:r>
            <a:endParaRPr lang="en-GB" dirty="0">
              <a:effectLst/>
              <a:latin typeface="Calibri" panose="020F0502020204030204" pitchFamily="34" charset="0"/>
              <a:ea typeface="MS Mincho"/>
              <a:cs typeface="Arial" panose="020B0604020202020204" pitchFamily="34" charset="0"/>
            </a:endParaRPr>
          </a:p>
        </p:txBody>
      </p:sp>
      <p:sp>
        <p:nvSpPr>
          <p:cNvPr id="4" name="Rectangle 3"/>
          <p:cNvSpPr/>
          <p:nvPr/>
        </p:nvSpPr>
        <p:spPr>
          <a:xfrm>
            <a:off x="468091" y="1170933"/>
            <a:ext cx="598695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Research, reading and note making are essential skills for A level Biology study. For the following task you are going to produce ‘Cornell Notes’ to summarise your reading.</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154" y="2065254"/>
            <a:ext cx="1279985" cy="1591333"/>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820" y="1929077"/>
            <a:ext cx="1398745" cy="1727510"/>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8154" y="4370804"/>
            <a:ext cx="1279985" cy="1591333"/>
          </a:xfrm>
          <a:prstGeom prst="rect">
            <a:avLst/>
          </a:prstGeom>
        </p:spPr>
      </p:pic>
      <p:pic>
        <p:nvPicPr>
          <p:cNvPr id="8" name="Picture 7" descr="Screen Clipping"/>
          <p:cNvPicPr>
            <a:picLocks noChangeAspect="1"/>
          </p:cNvPicPr>
          <p:nvPr/>
        </p:nvPicPr>
        <p:blipFill rotWithShape="1">
          <a:blip r:embed="rId5">
            <a:extLst>
              <a:ext uri="{28A0092B-C50C-407E-A947-70E740481C1C}">
                <a14:useLocalDpi xmlns:a14="http://schemas.microsoft.com/office/drawing/2010/main" val="0"/>
              </a:ext>
            </a:extLst>
          </a:blip>
          <a:srcRect t="-1" b="2185"/>
          <a:stretch/>
        </p:blipFill>
        <p:spPr>
          <a:xfrm>
            <a:off x="2133600" y="6676354"/>
            <a:ext cx="1279986" cy="1614030"/>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6371" y="4244899"/>
            <a:ext cx="1286194" cy="1636728"/>
          </a:xfrm>
          <a:prstGeom prst="rect">
            <a:avLst/>
          </a:prstGeom>
        </p:spPr>
      </p:pic>
      <p:sp>
        <p:nvSpPr>
          <p:cNvPr id="10" name="TextBox 9"/>
          <p:cNvSpPr txBox="1"/>
          <p:nvPr/>
        </p:nvSpPr>
        <p:spPr>
          <a:xfrm>
            <a:off x="402473" y="2118219"/>
            <a:ext cx="1731127" cy="430887"/>
          </a:xfrm>
          <a:prstGeom prst="rect">
            <a:avLst/>
          </a:prstGeom>
          <a:noFill/>
        </p:spPr>
        <p:txBody>
          <a:bodyPr wrap="square" rtlCol="0">
            <a:spAutoFit/>
          </a:bodyPr>
          <a:lstStyle/>
          <a:p>
            <a:r>
              <a:rPr lang="en-GB" sz="1100" dirty="0"/>
              <a:t>1. Divide your page into three sections like this</a:t>
            </a:r>
          </a:p>
        </p:txBody>
      </p:sp>
      <p:sp>
        <p:nvSpPr>
          <p:cNvPr id="11" name="TextBox 10"/>
          <p:cNvSpPr txBox="1"/>
          <p:nvPr/>
        </p:nvSpPr>
        <p:spPr>
          <a:xfrm>
            <a:off x="3542893" y="2118219"/>
            <a:ext cx="1430927" cy="600164"/>
          </a:xfrm>
          <a:prstGeom prst="rect">
            <a:avLst/>
          </a:prstGeom>
          <a:noFill/>
        </p:spPr>
        <p:txBody>
          <a:bodyPr wrap="square" rtlCol="0">
            <a:spAutoFit/>
          </a:bodyPr>
          <a:lstStyle/>
          <a:p>
            <a:r>
              <a:rPr lang="en-GB" sz="1100" dirty="0"/>
              <a:t>2. Write the name, date and topic at the top of the page</a:t>
            </a:r>
          </a:p>
        </p:txBody>
      </p:sp>
      <p:sp>
        <p:nvSpPr>
          <p:cNvPr id="12" name="TextBox 11"/>
          <p:cNvSpPr txBox="1"/>
          <p:nvPr/>
        </p:nvSpPr>
        <p:spPr>
          <a:xfrm>
            <a:off x="552572" y="4523320"/>
            <a:ext cx="1430927" cy="1107996"/>
          </a:xfrm>
          <a:prstGeom prst="rect">
            <a:avLst/>
          </a:prstGeom>
          <a:noFill/>
        </p:spPr>
        <p:txBody>
          <a:bodyPr wrap="square" rtlCol="0">
            <a:spAutoFit/>
          </a:bodyPr>
          <a:lstStyle/>
          <a:p>
            <a:r>
              <a:rPr lang="en-GB" sz="1100" dirty="0"/>
              <a:t>3. Use the large box to make notes. Leave a space between separate idea. Abbreviate where possible.</a:t>
            </a:r>
          </a:p>
        </p:txBody>
      </p:sp>
      <p:sp>
        <p:nvSpPr>
          <p:cNvPr id="13" name="TextBox 12"/>
          <p:cNvSpPr txBox="1"/>
          <p:nvPr/>
        </p:nvSpPr>
        <p:spPr>
          <a:xfrm>
            <a:off x="3542893" y="4522035"/>
            <a:ext cx="1430927" cy="769441"/>
          </a:xfrm>
          <a:prstGeom prst="rect">
            <a:avLst/>
          </a:prstGeom>
          <a:noFill/>
        </p:spPr>
        <p:txBody>
          <a:bodyPr wrap="square" rtlCol="0">
            <a:spAutoFit/>
          </a:bodyPr>
          <a:lstStyle/>
          <a:p>
            <a:r>
              <a:rPr lang="en-GB" sz="1100" dirty="0"/>
              <a:t>4. Review and identify the key points in the left hand box</a:t>
            </a:r>
          </a:p>
        </p:txBody>
      </p:sp>
      <p:sp>
        <p:nvSpPr>
          <p:cNvPr id="14" name="TextBox 13"/>
          <p:cNvSpPr txBox="1"/>
          <p:nvPr/>
        </p:nvSpPr>
        <p:spPr>
          <a:xfrm>
            <a:off x="552571" y="6676354"/>
            <a:ext cx="1430927" cy="600164"/>
          </a:xfrm>
          <a:prstGeom prst="rect">
            <a:avLst/>
          </a:prstGeom>
          <a:noFill/>
        </p:spPr>
        <p:txBody>
          <a:bodyPr wrap="square" rtlCol="0">
            <a:spAutoFit/>
          </a:bodyPr>
          <a:lstStyle/>
          <a:p>
            <a:r>
              <a:rPr lang="en-GB" sz="1100" dirty="0"/>
              <a:t>5. Write a summary of the main ideas in the bottom space</a:t>
            </a:r>
          </a:p>
        </p:txBody>
      </p:sp>
      <p:sp>
        <p:nvSpPr>
          <p:cNvPr id="15" name="TextBox 14"/>
          <p:cNvSpPr txBox="1"/>
          <p:nvPr/>
        </p:nvSpPr>
        <p:spPr>
          <a:xfrm>
            <a:off x="1458321" y="8693297"/>
            <a:ext cx="4271147" cy="246221"/>
          </a:xfrm>
          <a:prstGeom prst="rect">
            <a:avLst/>
          </a:prstGeom>
          <a:noFill/>
        </p:spPr>
        <p:txBody>
          <a:bodyPr wrap="square" rtlCol="0">
            <a:spAutoFit/>
          </a:bodyPr>
          <a:lstStyle/>
          <a:p>
            <a:pPr algn="ctr"/>
            <a:r>
              <a:rPr lang="en-GB" sz="1000" dirty="0"/>
              <a:t>Images taken from http://coe.jmu.edu/learningtoolbox/cornellnotes.html</a:t>
            </a:r>
          </a:p>
        </p:txBody>
      </p:sp>
      <p:pic>
        <p:nvPicPr>
          <p:cNvPr id="16" name="Picture 15"/>
          <p:cNvPicPr>
            <a:picLocks noChangeAspect="1"/>
          </p:cNvPicPr>
          <p:nvPr/>
        </p:nvPicPr>
        <p:blipFill>
          <a:blip r:embed="rId7"/>
          <a:stretch>
            <a:fillRect/>
          </a:stretch>
        </p:blipFill>
        <p:spPr>
          <a:xfrm>
            <a:off x="5734050" y="105347"/>
            <a:ext cx="1123950" cy="542836"/>
          </a:xfrm>
          <a:prstGeom prst="rect">
            <a:avLst/>
          </a:prstGeom>
        </p:spPr>
      </p:pic>
      <p:sp>
        <p:nvSpPr>
          <p:cNvPr id="17" name="Rectangle 16"/>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323003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98726" y="1165268"/>
            <a:ext cx="2950327" cy="1631216"/>
          </a:xfrm>
          <a:prstGeom prst="rect">
            <a:avLst/>
          </a:prstGeom>
        </p:spPr>
        <p:txBody>
          <a:bodyPr wrap="square">
            <a:spAutoFit/>
          </a:bodyPr>
          <a:lstStyle/>
          <a:p>
            <a:r>
              <a:rPr lang="en-GB" sz="1000" dirty="0"/>
              <a:t>The Big Picture is an excellent  publication from the Wellcome Trust. Along with the magazine, the company produces posters, videos and other resources aimed at students studying for GCSEs and A level.</a:t>
            </a:r>
          </a:p>
          <a:p>
            <a:r>
              <a:rPr lang="en-GB" sz="1000" dirty="0"/>
              <a:t>For each of the following topics, you are going to use the resources to produce one page of Cornell style notes.</a:t>
            </a:r>
          </a:p>
          <a:p>
            <a:r>
              <a:rPr lang="en-GB" sz="1000" dirty="0"/>
              <a:t>Use the links of scan the QR code to take you to the resources.</a:t>
            </a:r>
          </a:p>
        </p:txBody>
      </p:sp>
      <p:pic>
        <p:nvPicPr>
          <p:cNvPr id="3" name="Picture 2"/>
          <p:cNvPicPr>
            <a:picLocks noChangeAspect="1"/>
          </p:cNvPicPr>
          <p:nvPr/>
        </p:nvPicPr>
        <p:blipFill>
          <a:blip r:embed="rId2"/>
          <a:stretch>
            <a:fillRect/>
          </a:stretch>
        </p:blipFill>
        <p:spPr>
          <a:xfrm>
            <a:off x="3983079" y="1165268"/>
            <a:ext cx="2114711" cy="395434"/>
          </a:xfrm>
          <a:prstGeom prst="rect">
            <a:avLst/>
          </a:prstGeom>
        </p:spPr>
      </p:pic>
      <p:pic>
        <p:nvPicPr>
          <p:cNvPr id="17" name="Picture 16"/>
          <p:cNvPicPr>
            <a:picLocks noChangeAspect="1"/>
          </p:cNvPicPr>
          <p:nvPr/>
        </p:nvPicPr>
        <p:blipFill>
          <a:blip r:embed="rId3"/>
          <a:stretch>
            <a:fillRect/>
          </a:stretch>
        </p:blipFill>
        <p:spPr>
          <a:xfrm>
            <a:off x="4291826" y="1726976"/>
            <a:ext cx="1497215" cy="1709888"/>
          </a:xfrm>
          <a:prstGeom prst="rect">
            <a:avLst/>
          </a:prstGeom>
        </p:spPr>
      </p:pic>
      <p:sp>
        <p:nvSpPr>
          <p:cNvPr id="18" name="Rectangle 17"/>
          <p:cNvSpPr/>
          <p:nvPr/>
        </p:nvSpPr>
        <p:spPr>
          <a:xfrm>
            <a:off x="498726" y="3691899"/>
            <a:ext cx="2950327" cy="1323439"/>
          </a:xfrm>
          <a:prstGeom prst="rect">
            <a:avLst/>
          </a:prstGeom>
        </p:spPr>
        <p:txBody>
          <a:bodyPr wrap="square">
            <a:spAutoFit/>
          </a:bodyPr>
          <a:lstStyle/>
          <a:p>
            <a:r>
              <a:rPr lang="en-GB" sz="1000" dirty="0"/>
              <a:t>Topic 1: The Cell</a:t>
            </a:r>
          </a:p>
          <a:p>
            <a:r>
              <a:rPr lang="en-GB" sz="1000" dirty="0"/>
              <a:t>Available at: </a:t>
            </a:r>
            <a:r>
              <a:rPr lang="en-GB" sz="1000" dirty="0">
                <a:hlinkClick r:id="rId4"/>
              </a:rPr>
              <a:t>http://bigpictureeducation.com/cell</a:t>
            </a:r>
            <a:endParaRPr lang="en-GB" sz="1000" dirty="0"/>
          </a:p>
          <a:p>
            <a:r>
              <a:rPr lang="en-GB" sz="1000" dirty="0"/>
              <a:t>The cell is the building block of life. Each of us starts from a single cell, a zygote, and grows into a complex organism made of trillions of cells. In this issue, we explore what we know – and what we don’t yet know – about the cells that are the basis of us all and how they reproduce, grow, move, communicate and die.</a:t>
            </a:r>
          </a:p>
        </p:txBody>
      </p:sp>
      <p:pic>
        <p:nvPicPr>
          <p:cNvPr id="19" name="Picture 1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2740" y="3603138"/>
            <a:ext cx="1398533" cy="1412200"/>
          </a:xfrm>
          <a:prstGeom prst="rect">
            <a:avLst/>
          </a:prstGeom>
        </p:spPr>
      </p:pic>
      <p:pic>
        <p:nvPicPr>
          <p:cNvPr id="20" name="Picture 1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349" y="3687615"/>
            <a:ext cx="1062443" cy="1521019"/>
          </a:xfrm>
          <a:prstGeom prst="rect">
            <a:avLst/>
          </a:prstGeom>
        </p:spPr>
      </p:pic>
      <p:sp>
        <p:nvSpPr>
          <p:cNvPr id="21" name="Rectangle 20"/>
          <p:cNvSpPr/>
          <p:nvPr/>
        </p:nvSpPr>
        <p:spPr>
          <a:xfrm>
            <a:off x="498725" y="5480594"/>
            <a:ext cx="2950327" cy="1631216"/>
          </a:xfrm>
          <a:prstGeom prst="rect">
            <a:avLst/>
          </a:prstGeom>
        </p:spPr>
        <p:txBody>
          <a:bodyPr wrap="square">
            <a:spAutoFit/>
          </a:bodyPr>
          <a:lstStyle/>
          <a:p>
            <a:r>
              <a:rPr lang="en-GB" sz="1000" dirty="0"/>
              <a:t>Topic 2: The Immune System</a:t>
            </a:r>
          </a:p>
          <a:p>
            <a:r>
              <a:rPr lang="en-GB" sz="1000" dirty="0"/>
              <a:t>Available at: </a:t>
            </a:r>
            <a:r>
              <a:rPr lang="en-GB" sz="1000" dirty="0">
                <a:hlinkClick r:id="rId7"/>
              </a:rPr>
              <a:t>http://bigpictureeducation.com/immune</a:t>
            </a:r>
            <a:endParaRPr lang="en-GB" sz="1000" dirty="0"/>
          </a:p>
          <a:p>
            <a:r>
              <a:rPr lang="en-GB" sz="1000" dirty="0"/>
              <a:t>The immune system is what keeps us healthy in spite of the many organisms and substances that can do us harm. In this issue, explore how our bodies are designed to prevent potentially harmful objects from getting inside, and what happens when bacteria, viruses, fungi or other foreign organisms or substances breach these barriers.</a:t>
            </a:r>
            <a:endParaRPr lang="en-GB" sz="400" dirty="0"/>
          </a:p>
        </p:txBody>
      </p:sp>
      <p:pic>
        <p:nvPicPr>
          <p:cNvPr id="22" name="Picture 21"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5349" y="5459385"/>
            <a:ext cx="1063808" cy="1521019"/>
          </a:xfrm>
          <a:prstGeom prst="rect">
            <a:avLst/>
          </a:prstGeom>
        </p:spPr>
      </p:pic>
      <p:pic>
        <p:nvPicPr>
          <p:cNvPr id="23" name="Picture 22"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5914" y="5459385"/>
            <a:ext cx="1432184" cy="1412200"/>
          </a:xfrm>
          <a:prstGeom prst="rect">
            <a:avLst/>
          </a:prstGeom>
        </p:spPr>
      </p:pic>
      <p:sp>
        <p:nvSpPr>
          <p:cNvPr id="24" name="Rectangle 23"/>
          <p:cNvSpPr/>
          <p:nvPr/>
        </p:nvSpPr>
        <p:spPr>
          <a:xfrm>
            <a:off x="498724" y="7322735"/>
            <a:ext cx="2950327" cy="2092881"/>
          </a:xfrm>
          <a:prstGeom prst="rect">
            <a:avLst/>
          </a:prstGeom>
        </p:spPr>
        <p:txBody>
          <a:bodyPr wrap="square">
            <a:spAutoFit/>
          </a:bodyPr>
          <a:lstStyle/>
          <a:p>
            <a:r>
              <a:rPr lang="en-GB" sz="1000" dirty="0"/>
              <a:t>Topic 3: Exercise, Energy and Movement</a:t>
            </a:r>
          </a:p>
          <a:p>
            <a:r>
              <a:rPr lang="en-GB" sz="1000" dirty="0"/>
              <a:t>Available at: </a:t>
            </a:r>
            <a:r>
              <a:rPr lang="en-GB" sz="1000" dirty="0">
                <a:hlinkClick r:id="rId10"/>
              </a:rPr>
              <a:t>http://bigpictureeducation.com/exercise-energy-and-movement</a:t>
            </a:r>
            <a:endParaRPr lang="en-GB" sz="1000" dirty="0"/>
          </a:p>
          <a:p>
            <a:r>
              <a:rPr lang="en-GB" sz="1000" dirty="0"/>
              <a:t>All living things move. Whether it’s a plant growing towards the sun, bacteria swimming away from a toxin or you walking home, anything alive must move to survive. For humans though, movement is more than just survival – we move for fun, to compete and to be healthy. In this issue we look at the biological systems that keep us moving and consider some of the psychological, social and ethical aspects of exercise and sport.</a:t>
            </a:r>
            <a:endParaRPr lang="en-GB" sz="100" dirty="0"/>
          </a:p>
        </p:txBody>
      </p:sp>
      <p:pic>
        <p:nvPicPr>
          <p:cNvPr id="25" name="Picture 24"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16123" y="7335547"/>
            <a:ext cx="1058168" cy="1513528"/>
          </a:xfrm>
          <a:prstGeom prst="rect">
            <a:avLst/>
          </a:prstGeom>
        </p:spPr>
      </p:pic>
      <p:pic>
        <p:nvPicPr>
          <p:cNvPr id="26" name="Picture 25"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92740" y="7191242"/>
            <a:ext cx="1424803" cy="1412025"/>
          </a:xfrm>
          <a:prstGeom prst="rect">
            <a:avLst/>
          </a:prstGeom>
        </p:spPr>
      </p:pic>
      <p:cxnSp>
        <p:nvCxnSpPr>
          <p:cNvPr id="27" name="Straight Connector 26"/>
          <p:cNvCxnSpPr/>
          <p:nvPr/>
        </p:nvCxnSpPr>
        <p:spPr>
          <a:xfrm>
            <a:off x="407654" y="3439669"/>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a:off x="386025" y="5336970"/>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a:off x="407654" y="7147642"/>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3" name="Picture 32"/>
          <p:cNvPicPr>
            <a:picLocks noChangeAspect="1"/>
          </p:cNvPicPr>
          <p:nvPr/>
        </p:nvPicPr>
        <p:blipFill>
          <a:blip r:embed="rId13"/>
          <a:stretch>
            <a:fillRect/>
          </a:stretch>
        </p:blipFill>
        <p:spPr>
          <a:xfrm>
            <a:off x="5734050" y="105347"/>
            <a:ext cx="1123950" cy="542836"/>
          </a:xfrm>
          <a:prstGeom prst="rect">
            <a:avLst/>
          </a:prstGeom>
        </p:spPr>
      </p:pic>
      <p:sp>
        <p:nvSpPr>
          <p:cNvPr id="30" name="Rectangle 29"/>
          <p:cNvSpPr/>
          <p:nvPr/>
        </p:nvSpPr>
        <p:spPr>
          <a:xfrm>
            <a:off x="326823" y="496904"/>
            <a:ext cx="6244454" cy="326371"/>
          </a:xfrm>
          <a:prstGeom prst="rect">
            <a:avLst/>
          </a:prstGeom>
          <a:noFill/>
        </p:spPr>
        <p:txBody>
          <a:bodyPr wrap="square" lIns="91440" tIns="45720" rIns="91440" bIns="45720">
            <a:spAutoFit/>
            <a:scene3d>
              <a:camera prst="perspectiveLeft"/>
              <a:lightRig rig="threePt" dir="t"/>
            </a:scene3d>
          </a:bodyPr>
          <a:lstStyle/>
          <a:p>
            <a:pPr>
              <a:lnSpc>
                <a:spcPts val="1800"/>
              </a:lnSpc>
              <a:spcBef>
                <a:spcPts val="780"/>
              </a:spcBef>
              <a:spcAft>
                <a:spcPts val="780"/>
              </a:spcAft>
            </a:pPr>
            <a:r>
              <a:rPr lang="en-GB" b="1" u="sng" dirty="0">
                <a:solidFill>
                  <a:srgbClr val="E46C0A"/>
                </a:solidFill>
                <a:latin typeface="Calibri" panose="020F0502020204030204" pitchFamily="34" charset="0"/>
                <a:ea typeface="Times New Roman" panose="02020603050405020304" pitchFamily="18" charset="0"/>
                <a:cs typeface="Arial" panose="020B0604020202020204" pitchFamily="34" charset="0"/>
              </a:rPr>
              <a:t>Research activities</a:t>
            </a:r>
            <a:endParaRPr lang="en-GB" dirty="0">
              <a:effectLst/>
              <a:latin typeface="Calibri" panose="020F0502020204030204" pitchFamily="34" charset="0"/>
              <a:ea typeface="MS Mincho"/>
              <a:cs typeface="Arial" panose="020B0604020202020204" pitchFamily="34" charset="0"/>
            </a:endParaRPr>
          </a:p>
        </p:txBody>
      </p:sp>
      <p:sp>
        <p:nvSpPr>
          <p:cNvPr id="31" name="Rectangle 30"/>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979614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571" y="660909"/>
            <a:ext cx="2950327" cy="2092881"/>
          </a:xfrm>
          <a:prstGeom prst="rect">
            <a:avLst/>
          </a:prstGeom>
        </p:spPr>
        <p:txBody>
          <a:bodyPr wrap="square">
            <a:spAutoFit/>
          </a:bodyPr>
          <a:lstStyle/>
          <a:p>
            <a:r>
              <a:rPr lang="en-GB" sz="1000" dirty="0"/>
              <a:t>Topic 4: Populations</a:t>
            </a:r>
          </a:p>
          <a:p>
            <a:r>
              <a:rPr lang="en-GB" sz="1000" dirty="0"/>
              <a:t>Available at: </a:t>
            </a:r>
            <a:r>
              <a:rPr lang="en-GB" sz="1000" dirty="0">
                <a:hlinkClick r:id="rId2"/>
              </a:rPr>
              <a:t>http://bigpictureeducation.com/populations</a:t>
            </a:r>
            <a:r>
              <a:rPr lang="en-GB" sz="1000" dirty="0"/>
              <a:t> </a:t>
            </a:r>
          </a:p>
          <a:p>
            <a:r>
              <a:rPr lang="en-GB" sz="1000" dirty="0"/>
              <a:t>What’s the first thing that pops into your mind when you read the word population? Most likely it’s the ever-increasing human population on earth. You’re a member of that population, which is the term for all the members of a single species living together in the same location. The term population isn’t just used to describe humans; it includes other animals, plants and microbes too. In this issue, we learn more about how populations grow, change and move, and why understanding them is so important.</a:t>
            </a:r>
            <a:endParaRPr lang="en-GB" sz="4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044" y="660909"/>
            <a:ext cx="1088995" cy="1528106"/>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185" y="660909"/>
            <a:ext cx="1432279" cy="1412200"/>
          </a:xfrm>
          <a:prstGeom prst="rect">
            <a:avLst/>
          </a:prstGeom>
        </p:spPr>
      </p:pic>
      <p:cxnSp>
        <p:nvCxnSpPr>
          <p:cNvPr id="6" name="Straight Connector 5"/>
          <p:cNvCxnSpPr/>
          <p:nvPr/>
        </p:nvCxnSpPr>
        <p:spPr>
          <a:xfrm>
            <a:off x="439571" y="2962209"/>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Rectangle 6"/>
          <p:cNvSpPr/>
          <p:nvPr/>
        </p:nvSpPr>
        <p:spPr>
          <a:xfrm>
            <a:off x="439571" y="3256288"/>
            <a:ext cx="2950327" cy="1631216"/>
          </a:xfrm>
          <a:prstGeom prst="rect">
            <a:avLst/>
          </a:prstGeom>
        </p:spPr>
        <p:txBody>
          <a:bodyPr wrap="square">
            <a:spAutoFit/>
          </a:bodyPr>
          <a:lstStyle/>
          <a:p>
            <a:r>
              <a:rPr lang="en-GB" sz="1000" dirty="0"/>
              <a:t>Topic 4: Populations</a:t>
            </a:r>
          </a:p>
          <a:p>
            <a:r>
              <a:rPr lang="en-GB" sz="1000" dirty="0"/>
              <a:t>Available at: </a:t>
            </a:r>
            <a:r>
              <a:rPr lang="en-GB" sz="1000" dirty="0">
                <a:hlinkClick r:id="rId5"/>
              </a:rPr>
              <a:t>http://bigpictureeducation.com/health-and-climate-change</a:t>
            </a:r>
            <a:endParaRPr lang="en-GB" sz="1000" dirty="0"/>
          </a:p>
          <a:p>
            <a:r>
              <a:rPr lang="en-GB" sz="1000" dirty="0"/>
              <a:t>The Earth’s climate is changing. In fact, it has always been changing. What is different now is the speed of change and the main cause of change – human activities. This issue asks: What are the biggest threats to human health? Who will suffer as the climate changes? What can be done to minimise harm? And how do we cope with uncertainty?</a:t>
            </a:r>
          </a:p>
        </p:txBody>
      </p:sp>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5264" y="3256288"/>
            <a:ext cx="1412200" cy="1412200"/>
          </a:xfrm>
          <a:prstGeom prst="rect">
            <a:avLst/>
          </a:prstGeom>
        </p:spPr>
      </p:pic>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3044" y="3256288"/>
            <a:ext cx="1099856" cy="1503710"/>
          </a:xfrm>
          <a:prstGeom prst="rect">
            <a:avLst/>
          </a:prstGeom>
        </p:spPr>
      </p:pic>
      <p:pic>
        <p:nvPicPr>
          <p:cNvPr id="10" name="Picture 9"/>
          <p:cNvPicPr>
            <a:picLocks noChangeAspect="1"/>
          </p:cNvPicPr>
          <p:nvPr/>
        </p:nvPicPr>
        <p:blipFill>
          <a:blip r:embed="rId8"/>
          <a:stretch>
            <a:fillRect/>
          </a:stretch>
        </p:blipFill>
        <p:spPr>
          <a:xfrm>
            <a:off x="5734050" y="105347"/>
            <a:ext cx="1123950" cy="542836"/>
          </a:xfrm>
          <a:prstGeom prst="rect">
            <a:avLst/>
          </a:prstGeom>
        </p:spPr>
      </p:pic>
      <p:sp>
        <p:nvSpPr>
          <p:cNvPr id="11" name="Rectangle 10"/>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230592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71" y="32706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Pre-Knowledge Topics</a:t>
            </a:r>
            <a:endParaRPr lang="en-GB" dirty="0">
              <a:solidFill>
                <a:schemeClr val="accent2">
                  <a:lumMod val="75000"/>
                </a:schemeClr>
              </a:solidFill>
            </a:endParaRPr>
          </a:p>
        </p:txBody>
      </p:sp>
      <p:sp>
        <p:nvSpPr>
          <p:cNvPr id="4" name="TextBox 3"/>
          <p:cNvSpPr txBox="1"/>
          <p:nvPr/>
        </p:nvSpPr>
        <p:spPr>
          <a:xfrm>
            <a:off x="128337" y="851795"/>
            <a:ext cx="6577262" cy="4431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dirty="0"/>
              <a:t>A level Biology will use your knowledge from GCSE and build on this to help you understand new and more demanding ideas.  Complete the following tasks to make sure your knowledge is up to date and you are ready to start studying:</a:t>
            </a:r>
          </a:p>
        </p:txBody>
      </p:sp>
      <p:sp>
        <p:nvSpPr>
          <p:cNvPr id="5" name="Rectangle 4"/>
          <p:cNvSpPr/>
          <p:nvPr/>
        </p:nvSpPr>
        <p:spPr>
          <a:xfrm>
            <a:off x="128337" y="1556856"/>
            <a:ext cx="6577263" cy="412728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DNA and the Genetic Code</a:t>
            </a:r>
          </a:p>
          <a:p>
            <a:pPr>
              <a:lnSpc>
                <a:spcPct val="114000"/>
              </a:lnSpc>
            </a:pPr>
            <a:r>
              <a:rPr lang="en-GB" sz="1000" dirty="0"/>
              <a:t>In living organisms nucleic acids (DNA and RNA have important roles and functions related to their properties. The sequence of bases in the DNA molecule determines the structure of proteins, including enzymes.</a:t>
            </a:r>
          </a:p>
          <a:p>
            <a:pPr>
              <a:lnSpc>
                <a:spcPct val="114000"/>
              </a:lnSpc>
            </a:pPr>
            <a:r>
              <a:rPr lang="en-GB" sz="1000" dirty="0"/>
              <a:t>The double helix and its four bases store the information that is passed from generation to generation. The sequence of the base pairs adenine, thymine, cytosine and guanine tell ribosomes in the cytoplasm how to construct amino acids into polypeptides and produce every characteristic we see. DNA can mutate leading to diseases including cancer and sometimes anomalies in the genetic code are passed from parents to babies in disease such as cystic fibrosis, or can be developed in unborn foetuses such as Downs Syndrome.</a:t>
            </a:r>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http://www.bbc.co.uk/education/guides/z36mmp3/revision</a:t>
            </a:r>
            <a:endParaRPr lang="en-GB" sz="1000" dirty="0"/>
          </a:p>
          <a:p>
            <a:pPr>
              <a:lnSpc>
                <a:spcPct val="114000"/>
              </a:lnSpc>
            </a:pPr>
            <a:r>
              <a:rPr lang="en-GB" sz="1000" dirty="0">
                <a:hlinkClick r:id="rId3"/>
              </a:rPr>
              <a:t>http://www.s-cool.co.uk/a-level/biology/dna-and-genetic-code</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http://ed.ted.com/lessons/the-twisting-tale-of-dna-judith-hauck</a:t>
            </a:r>
            <a:endParaRPr lang="en-GB" sz="1000" dirty="0"/>
          </a:p>
          <a:p>
            <a:pPr>
              <a:lnSpc>
                <a:spcPct val="114000"/>
              </a:lnSpc>
            </a:pPr>
            <a:r>
              <a:rPr lang="en-GB" sz="1000" dirty="0">
                <a:hlinkClick r:id="rId5"/>
              </a:rPr>
              <a:t>http://ed.ted.com/lessons/where-do-genes-come-from-carl-zimmer</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wall display to put up in your classroom in September. You might make a poster or do this using PowerPoint or similar Your display should use images, keywords and simple explanations to:</a:t>
            </a:r>
          </a:p>
          <a:p>
            <a:pPr>
              <a:lnSpc>
                <a:spcPct val="114000"/>
              </a:lnSpc>
            </a:pPr>
            <a:r>
              <a:rPr lang="en-GB" sz="1000" dirty="0"/>
              <a:t>Define gene, chromosome, DNA and base pair</a:t>
            </a:r>
          </a:p>
          <a:p>
            <a:pPr>
              <a:lnSpc>
                <a:spcPct val="114000"/>
              </a:lnSpc>
            </a:pPr>
            <a:r>
              <a:rPr lang="en-GB" sz="1000" dirty="0"/>
              <a:t>Describe the structure and function of DNA and RNA</a:t>
            </a:r>
          </a:p>
          <a:p>
            <a:pPr>
              <a:lnSpc>
                <a:spcPct val="114000"/>
              </a:lnSpc>
            </a:pPr>
            <a:r>
              <a:rPr lang="en-GB" sz="1000" dirty="0"/>
              <a:t>Explain how DNA is copied in the body</a:t>
            </a:r>
          </a:p>
          <a:p>
            <a:pPr>
              <a:lnSpc>
                <a:spcPct val="114000"/>
              </a:lnSpc>
            </a:pPr>
            <a:r>
              <a:rPr lang="en-GB" sz="1000" dirty="0"/>
              <a:t>Outline some of the problems that occur with DNA replication and what the consequences of this might be.</a:t>
            </a:r>
          </a:p>
        </p:txBody>
      </p:sp>
      <p:sp>
        <p:nvSpPr>
          <p:cNvPr id="6" name="Rectangle 5"/>
          <p:cNvSpPr/>
          <p:nvPr/>
        </p:nvSpPr>
        <p:spPr>
          <a:xfrm>
            <a:off x="128336" y="5780574"/>
            <a:ext cx="6577263" cy="37764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Evolution</a:t>
            </a:r>
          </a:p>
          <a:p>
            <a:pPr>
              <a:lnSpc>
                <a:spcPct val="114000"/>
              </a:lnSpc>
            </a:pPr>
            <a:r>
              <a:rPr lang="en-GB" sz="1000" dirty="0"/>
              <a:t>Transfer of genetic information from one generation to the next can ensure continuity of species or lead to variation within a species and possible formation of new species. Reproductive isolation can lead to accumulation of different genetic information in populations potentially leading to formation of new species (speciation). Sequencing projects have read the genomes of organisms ranging from microbes and plants to humans. This allows the sequences of the proteins that derive from the genetic code to be predicted. Gene technologies allow study and alteration of gene function in order to better understand organism function and to design new industrial and medical processes.</a:t>
            </a:r>
          </a:p>
          <a:p>
            <a:pPr>
              <a:lnSpc>
                <a:spcPct val="114000"/>
              </a:lnSpc>
            </a:pPr>
            <a:r>
              <a:rPr lang="en-GB" sz="1000" dirty="0"/>
              <a:t>Read the information on these websites (you could make more Cornell notes if you wish):</a:t>
            </a:r>
          </a:p>
          <a:p>
            <a:pPr>
              <a:lnSpc>
                <a:spcPct val="114000"/>
              </a:lnSpc>
            </a:pPr>
            <a:r>
              <a:rPr lang="en-GB" sz="1000" dirty="0">
                <a:hlinkClick r:id="rId6"/>
              </a:rPr>
              <a:t>http://www.bbc.co.uk/education/guides/z237hyc/revision/4</a:t>
            </a:r>
            <a:endParaRPr lang="en-GB" sz="1000" dirty="0"/>
          </a:p>
          <a:p>
            <a:pPr>
              <a:lnSpc>
                <a:spcPct val="114000"/>
              </a:lnSpc>
            </a:pPr>
            <a:r>
              <a:rPr lang="en-GB" sz="1000" dirty="0">
                <a:hlinkClick r:id="rId7"/>
              </a:rPr>
              <a:t>http://www.s-cool.co.uk/a-level/biology/evolution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8"/>
              </a:rPr>
              <a:t>http://ed.ted.com/lessons/how-to-sequence-the-human-genome-mark-j-kiel</a:t>
            </a:r>
            <a:endParaRPr lang="en-GB" sz="1000" dirty="0"/>
          </a:p>
          <a:p>
            <a:pPr>
              <a:lnSpc>
                <a:spcPct val="114000"/>
              </a:lnSpc>
            </a:pPr>
            <a:r>
              <a:rPr lang="en-GB" sz="1000" dirty="0">
                <a:hlinkClick r:id="rId9"/>
              </a:rPr>
              <a:t>http://ed.ted.com/lessons/the-race-to-sequence-the-human-genome-tien-nguyen</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one page revision guide for an AS Biology student that recaps the key  words and concepts in this topic. Your revision guide should:</a:t>
            </a:r>
          </a:p>
          <a:p>
            <a:pPr>
              <a:lnSpc>
                <a:spcPct val="114000"/>
              </a:lnSpc>
            </a:pPr>
            <a:r>
              <a:rPr lang="en-GB" sz="1000" dirty="0"/>
              <a:t>Describe speciation</a:t>
            </a:r>
          </a:p>
          <a:p>
            <a:pPr>
              <a:lnSpc>
                <a:spcPct val="114000"/>
              </a:lnSpc>
            </a:pPr>
            <a:r>
              <a:rPr lang="en-GB" sz="1000" dirty="0"/>
              <a:t>Explain what a genome is</a:t>
            </a:r>
          </a:p>
          <a:p>
            <a:pPr>
              <a:lnSpc>
                <a:spcPct val="114000"/>
              </a:lnSpc>
            </a:pPr>
            <a:r>
              <a:rPr lang="en-GB" sz="1000" dirty="0"/>
              <a:t>Give examples of how this information has already been used to develop new treatments and technologies.</a:t>
            </a:r>
          </a:p>
        </p:txBody>
      </p:sp>
      <p:pic>
        <p:nvPicPr>
          <p:cNvPr id="7" name="Picture 6"/>
          <p:cNvPicPr>
            <a:picLocks noChangeAspect="1"/>
          </p:cNvPicPr>
          <p:nvPr/>
        </p:nvPicPr>
        <p:blipFill>
          <a:blip r:embed="rId10"/>
          <a:stretch>
            <a:fillRect/>
          </a:stretch>
        </p:blipFill>
        <p:spPr>
          <a:xfrm>
            <a:off x="5734050" y="105347"/>
            <a:ext cx="1123950" cy="542836"/>
          </a:xfrm>
          <a:prstGeom prst="rect">
            <a:avLst/>
          </a:prstGeom>
        </p:spPr>
      </p:pic>
      <p:sp>
        <p:nvSpPr>
          <p:cNvPr id="8" name="Rectangle 7"/>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148145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4BD508AB6522408CBECB7A009866D2" ma:contentTypeVersion="15" ma:contentTypeDescription="Create a new document." ma:contentTypeScope="" ma:versionID="82491d307243d3bbe10e29f6c48af0d7">
  <xsd:schema xmlns:xsd="http://www.w3.org/2001/XMLSchema" xmlns:xs="http://www.w3.org/2001/XMLSchema" xmlns:p="http://schemas.microsoft.com/office/2006/metadata/properties" xmlns:ns3="ce05a4d7-03bb-42a2-9a1a-8f9e304b675e" xmlns:ns4="3c996b12-7108-418f-bed8-1bb44802269a" targetNamespace="http://schemas.microsoft.com/office/2006/metadata/properties" ma:root="true" ma:fieldsID="efeca3fbe4a561cc2ebc4fee006b4ac8" ns3:_="" ns4:_="">
    <xsd:import namespace="ce05a4d7-03bb-42a2-9a1a-8f9e304b675e"/>
    <xsd:import namespace="3c996b12-7108-418f-bed8-1bb44802269a"/>
    <xsd:element name="properties">
      <xsd:complexType>
        <xsd:sequence>
          <xsd:element name="documentManagement">
            <xsd:complexType>
              <xsd:all>
                <xsd:element ref="ns3:SharedWithUsers" minOccurs="0"/>
                <xsd:element ref="ns3:SharedWithDetails" minOccurs="0"/>
                <xsd:element ref="ns3:SharingHintHash" minOccurs="0"/>
                <xsd:element ref="ns3:LastSharedByTime" minOccurs="0"/>
                <xsd:element ref="ns3:LastSharedByUser"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05a4d7-03bb-42a2-9a1a-8f9e304b675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Time" ma:index="11" nillable="true" ma:displayName="Last Shared By Time"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996b12-7108-418f-bed8-1bb44802269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0DD6AC-C167-4512-AA7A-4A6D944E91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05a4d7-03bb-42a2-9a1a-8f9e304b675e"/>
    <ds:schemaRef ds:uri="3c996b12-7108-418f-bed8-1bb4480226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E5FFE4-19E4-4A5A-8A15-D93135FA15AF}">
  <ds:schemaRefs>
    <ds:schemaRef ds:uri="http://schemas.microsoft.com/sharepoint/v3/contenttype/forms"/>
  </ds:schemaRefs>
</ds:datastoreItem>
</file>

<file path=customXml/itemProps3.xml><?xml version="1.0" encoding="utf-8"?>
<ds:datastoreItem xmlns:ds="http://schemas.openxmlformats.org/officeDocument/2006/customXml" ds:itemID="{725C02BC-43B8-46C4-BDD1-251F899956F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1430</TotalTime>
  <Words>6777</Words>
  <Application>Microsoft Office PowerPoint</Application>
  <PresentationFormat>A4 Paper (210x297 mm)</PresentationFormat>
  <Paragraphs>686</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PiXL Science</dc:creator>
  <cp:lastModifiedBy>Arkadiusz Ziolkowski</cp:lastModifiedBy>
  <cp:revision>115</cp:revision>
  <dcterms:created xsi:type="dcterms:W3CDTF">2016-03-25T06:47:18Z</dcterms:created>
  <dcterms:modified xsi:type="dcterms:W3CDTF">2020-05-18T12:00:05Z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0x010100184BD508AB6522408CBECB7A009866D2</vt:lpwstr>
  </property>
</Properties>
</file>